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sldIdLst>
    <p:sldId id="485" r:id="rId5"/>
    <p:sldId id="454" r:id="rId6"/>
    <p:sldId id="521" r:id="rId7"/>
    <p:sldId id="514" r:id="rId8"/>
    <p:sldId id="523" r:id="rId9"/>
    <p:sldId id="515" r:id="rId10"/>
    <p:sldId id="522" r:id="rId11"/>
    <p:sldId id="516" r:id="rId12"/>
    <p:sldId id="517" r:id="rId13"/>
    <p:sldId id="518" r:id="rId14"/>
    <p:sldId id="524" r:id="rId15"/>
    <p:sldId id="526" r:id="rId16"/>
    <p:sldId id="525" r:id="rId17"/>
    <p:sldId id="528" r:id="rId18"/>
    <p:sldId id="527" r:id="rId19"/>
  </p:sldIdLst>
  <p:sldSz cx="9144000" cy="6858000" type="screen4x3"/>
  <p:notesSz cx="6742113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C54"/>
    <a:srgbClr val="B00D22"/>
    <a:srgbClr val="001746"/>
    <a:srgbClr val="000000"/>
    <a:srgbClr val="12064B"/>
    <a:srgbClr val="001236"/>
    <a:srgbClr val="0F243D"/>
    <a:srgbClr val="0E3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1950" autoAdjust="0"/>
  </p:normalViewPr>
  <p:slideViewPr>
    <p:cSldViewPr>
      <p:cViewPr>
        <p:scale>
          <a:sx n="79" d="100"/>
          <a:sy n="79" d="100"/>
        </p:scale>
        <p:origin x="-93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-784"/>
    </p:cViewPr>
  </p:sorterViewPr>
  <p:notesViewPr>
    <p:cSldViewPr>
      <p:cViewPr>
        <p:scale>
          <a:sx n="125" d="100"/>
          <a:sy n="125" d="100"/>
        </p:scale>
        <p:origin x="2256" y="-6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3" cy="493713"/>
          </a:xfrm>
          <a:prstGeom prst="rect">
            <a:avLst/>
          </a:prstGeom>
        </p:spPr>
        <p:txBody>
          <a:bodyPr vert="horz" lIns="90910" tIns="45455" rIns="90910" bIns="4545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3" cy="493713"/>
          </a:xfrm>
          <a:prstGeom prst="rect">
            <a:avLst/>
          </a:prstGeom>
        </p:spPr>
        <p:txBody>
          <a:bodyPr vert="horz" lIns="90910" tIns="45455" rIns="90910" bIns="45455" rtlCol="0"/>
          <a:lstStyle>
            <a:lvl1pPr algn="r">
              <a:defRPr sz="1200"/>
            </a:lvl1pPr>
          </a:lstStyle>
          <a:p>
            <a:fld id="{556701DA-BF19-4FF0-A343-28EBD90148D7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10" tIns="45455" rIns="90910" bIns="4545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0910" tIns="45455" rIns="90910" bIns="454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3" cy="493713"/>
          </a:xfrm>
          <a:prstGeom prst="rect">
            <a:avLst/>
          </a:prstGeom>
        </p:spPr>
        <p:txBody>
          <a:bodyPr vert="horz" lIns="90910" tIns="45455" rIns="90910" bIns="4545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3" cy="493713"/>
          </a:xfrm>
          <a:prstGeom prst="rect">
            <a:avLst/>
          </a:prstGeom>
        </p:spPr>
        <p:txBody>
          <a:bodyPr vert="horz" lIns="90910" tIns="45455" rIns="90910" bIns="45455" rtlCol="0" anchor="b"/>
          <a:lstStyle>
            <a:lvl1pPr algn="r">
              <a:defRPr sz="1200"/>
            </a:lvl1pPr>
          </a:lstStyle>
          <a:p>
            <a:fld id="{E614D719-8FD2-4F4F-AB6E-201733C8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14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984EE-DD15-4550-A96F-1B7C2775FBC8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776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967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564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76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081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53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224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12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048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62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609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56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07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4D719-8FD2-4F4F-AB6E-201733C85ACB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87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B77F-2715-4576-8535-84B49CA98CA8}" type="datetime1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6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8F10-41DA-4624-9269-9B0E0BF5B3DC}" type="datetime1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60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0E65-080F-4FDE-BCD9-389AB51FC8D6}" type="datetime1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53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0C59-FA55-4F7B-9920-34A2A6094913}" type="datetime1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06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807B-338D-42E3-96D9-465F0E4B7D64}" type="datetime1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56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7EFC-8045-4D1B-B4C2-66EEC66A246D}" type="datetime1">
              <a:rPr lang="en-GB" smtClean="0"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325C-8559-4E23-A5D6-31C862B5C5FF}" type="datetime1">
              <a:rPr lang="en-GB" smtClean="0"/>
              <a:t>08/02/2017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94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FA76-7E5A-4F76-B85F-65827A24195C}" type="datetime1">
              <a:rPr lang="en-GB" smtClean="0"/>
              <a:t>08/02/2017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2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10C6-DC77-4E92-961E-8082B1F7226C}" type="datetime1">
              <a:rPr lang="en-GB" smtClean="0"/>
              <a:t>08/02/2017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9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EE2A-C1AB-4AA6-874A-2DC3BDC7446A}" type="datetime1">
              <a:rPr lang="en-GB" smtClean="0"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38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35D5-2257-4AF8-A547-EC4830A66493}" type="datetime1">
              <a:rPr lang="en-GB" smtClean="0"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37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34C0-F035-4862-A44F-BC6ABC554972}" type="datetime1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B6853-4C35-4469-A4A9-845EAD634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6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utureapprenticeships.org.uk/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ervicedesk@sfa.bis.gov.uk" TargetMode="External"/><Relationship Id="rId5" Type="http://schemas.openxmlformats.org/officeDocument/2006/relationships/hyperlink" Target="https://www.gov.uk/government/publications/sfa-funding-claims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5ZMvRRqNeDc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overnment/publications/apprenticeships-common-funding-rules" TargetMode="External"/><Relationship Id="rId5" Type="http://schemas.openxmlformats.org/officeDocument/2006/relationships/hyperlink" Target="https://www.gov.uk/government/publications/apprenticeship-framework-funding-rules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overnment/publications/adult-education-budget-funding-rates-and-formula-2017-to-2018" TargetMode="External"/><Relationship Id="rId5" Type="http://schemas.openxmlformats.org/officeDocument/2006/relationships/hyperlink" Target="https://www.gov.uk/government/publications/adult-education-budget-funding-and-performance-management-rules-2017-to-2018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overnment/publications/ilr-specification-validation-rules-and-appendices-2017-to-2018" TargetMode="External"/><Relationship Id="rId5" Type="http://schemas.openxmlformats.org/officeDocument/2006/relationships/hyperlink" Target="https://www.gov.uk/government/publications/apprenticeship-funding-and-performance-management-rules-2017-to-2018" TargetMode="External"/><Relationship Id="rId4" Type="http://schemas.openxmlformats.org/officeDocument/2006/relationships/hyperlink" Target="https://www.gov.uk/government/publications/apprenticeship-technical-funding-guid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12" descr="SFA_BLK_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925" y="355600"/>
            <a:ext cx="1712913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7560" y="2924944"/>
            <a:ext cx="77768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SFA update</a:t>
            </a:r>
          </a:p>
          <a:p>
            <a:pPr algn="ctr"/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Nina Ketcher</a:t>
            </a:r>
          </a:p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Provider management team</a:t>
            </a:r>
          </a:p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February 2017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7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69" y="5805264"/>
            <a:ext cx="1471993" cy="87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7704" y="154315"/>
            <a:ext cx="44589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>
                <a:solidFill>
                  <a:schemeClr val="bg1"/>
                </a:solidFill>
              </a:rPr>
              <a:t>Support &amp; </a:t>
            </a:r>
            <a:r>
              <a:rPr lang="en-GB" sz="2800" b="1" dirty="0" smtClean="0">
                <a:solidFill>
                  <a:schemeClr val="bg1"/>
                </a:solidFill>
              </a:rPr>
              <a:t>challenge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948482"/>
            <a:ext cx="7776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providers to discuss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outcome of their online assessment tool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Agree with the provider those key business areas that require further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Encourage use of the Future Apprenticeships toolkit:</a:t>
            </a:r>
          </a:p>
          <a:p>
            <a:pPr marL="360363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http://futureapprenticeships.org.uk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contact 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monitor / report progress until the end of the support and challenge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Report on provider’s own judgement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3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What else is going on?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275" y="95926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69" y="5805264"/>
            <a:ext cx="1471993" cy="87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87624" y="202697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solidFill>
                  <a:schemeClr val="bg1"/>
                </a:solidFill>
              </a:rPr>
              <a:t>Mid-year funding claims 2016 to 2017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948482"/>
            <a:ext cx="77768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Deadline is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Friday 10 February 2017 at 4pm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Submit through the Hub, use technical guidance if necessary</a:t>
            </a:r>
          </a:p>
          <a:p>
            <a:pPr marL="360363">
              <a:spcBef>
                <a:spcPct val="50000"/>
              </a:spcBef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www.gov.uk/government/publications/sfa-funding-claims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Help and support through service desk:</a:t>
            </a:r>
          </a:p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servicedesk@sfa.bis.gov.uk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Telephone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0370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2670001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Service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Desk opening hours: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8:30am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5:00pm	Monday to Thursday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8:30am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4:00pm	Friday</a:t>
            </a:r>
          </a:p>
          <a:p>
            <a:pPr>
              <a:spcBef>
                <a:spcPct val="50000"/>
              </a:spcBef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18942"/>
              </p:ext>
            </p:extLst>
          </p:nvPr>
        </p:nvGraphicFramePr>
        <p:xfrm>
          <a:off x="611560" y="1916832"/>
          <a:ext cx="6480720" cy="1724592"/>
        </p:xfrm>
        <a:graphic>
          <a:graphicData uri="http://schemas.openxmlformats.org/drawingml/2006/table">
            <a:tbl>
              <a:tblPr firstRow="1" firstCol="1" bandRow="1"/>
              <a:tblGrid>
                <a:gridCol w="3240360"/>
                <a:gridCol w="3240360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providers funded through a grant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providers funded through a contract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7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education budget (AEB)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apprenticeships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Advanced learner loans bursary funding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Discretionary learner support funding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learning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23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all </a:t>
                      </a: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applicable providers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242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learning mental health pilot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1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69" y="5805264"/>
            <a:ext cx="1471993" cy="87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87624" y="116632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solidFill>
                  <a:schemeClr val="bg1"/>
                </a:solidFill>
              </a:rPr>
              <a:t>Adult education budget procurement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948482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Now open.  Closing date is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 February 2017 at 5pm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Open to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eligible providers on Register of Training Organisations who:</a:t>
            </a:r>
          </a:p>
          <a:p>
            <a:pPr marL="896938" indent="-536575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assed capacity and capability for delivery of education and training services, and</a:t>
            </a:r>
          </a:p>
          <a:p>
            <a:pPr marL="896938" indent="-536575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expressed an interest in delivering relevant provision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See the narrated presentation on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(11 mins):</a:t>
            </a:r>
          </a:p>
          <a:p>
            <a:pPr marL="360363"/>
            <a:r>
              <a:rPr lang="en-GB" sz="2000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</a:t>
            </a:r>
            <a:r>
              <a:rPr lang="en-GB" sz="2000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www.youtube.com/watch?v=5ZMvRRqNeDc</a:t>
            </a:r>
            <a:endParaRPr lang="en-GB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questions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be directed through the e-tendering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69" y="5805264"/>
            <a:ext cx="1471993" cy="87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87624" y="116632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solidFill>
                  <a:schemeClr val="bg1"/>
                </a:solidFill>
              </a:rPr>
              <a:t>Recent updates for 2016 to 2017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124744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Apprenticeship Grant for Employers (AGE) for January to April 2017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://www.gov.uk/government/publications/apprenticeship-framework-funding-rules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Apprenticeships common funding and performance-management rules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www.gov.uk/government/publications/apprenticeships-common-funding-rules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8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69" y="5805264"/>
            <a:ext cx="1471993" cy="87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87624" y="116632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solidFill>
                  <a:schemeClr val="bg1"/>
                </a:solidFill>
              </a:rPr>
              <a:t>Planning for 2017 to 2018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124744"/>
            <a:ext cx="777686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Draft AEB funding and performance-management rules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https://www.gov.uk/government/publications/adult-education-budget-funding-and-performance-management-rules-2017-to-2018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AEB funding rates and formula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www.gov.uk/government/publications/adult-education-budget-funding-rates-and-formula-2017-to-2018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3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Apprenticeship levy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provider readiness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8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71800" y="116632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Updated publications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236092"/>
            <a:ext cx="842493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Apprenticeship technical funding guidance</a:t>
            </a:r>
          </a:p>
          <a:p>
            <a:pPr>
              <a:spcBef>
                <a:spcPct val="50000"/>
              </a:spcBef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www.gov.uk/government/publications/apprenticeship-technical-funding-guide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Apprenticeship funding and performance management rules 2017 to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pPr>
              <a:spcBef>
                <a:spcPct val="50000"/>
              </a:spcBef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www.gov.uk/government/publications/apprenticeship-funding-and-performance-management-rules-2017-to-2018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2017 to 2018 Individualised Learner Record (ILR)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>
              <a:spcBef>
                <a:spcPct val="50000"/>
              </a:spcBef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www.gov.uk/government/publications/ilr-specification-validation-rules-and-appendices-2017-to-2018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69" y="5805264"/>
            <a:ext cx="1471993" cy="87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5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16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09398" y="154315"/>
            <a:ext cx="5678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Provider </a:t>
            </a:r>
            <a:r>
              <a:rPr lang="en-GB" sz="2800" b="1" dirty="0" smtClean="0">
                <a:solidFill>
                  <a:schemeClr val="bg1"/>
                </a:solidFill>
              </a:rPr>
              <a:t>readiness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236092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‘Preparing existing and future training organisations for the changes brought about by the Apprenticeship Reform to enable them to respond to employer demand through both the levy and non-levy systems’.</a:t>
            </a:r>
          </a:p>
          <a:p>
            <a:pPr algn="ctr">
              <a:spcBef>
                <a:spcPct val="50000"/>
              </a:spcBef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‘The SFA has funding agreements and contracts in place with a network of fully compliant apprenticeship providers; who are responsive in meeting the geographical and sectoral needs of all employers in a reformed apprenticeship system’.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69" y="5805264"/>
            <a:ext cx="1471993" cy="87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51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9476"/>
            <a:ext cx="7579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prstClr val="white"/>
                </a:solidFill>
              </a:rPr>
              <a:t>Apprenticeship levy and reforms – are you ready?</a:t>
            </a:r>
            <a:endParaRPr lang="en-GB" sz="2800" b="1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9057" y="2708920"/>
            <a:ext cx="54726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i="1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69" y="5805264"/>
            <a:ext cx="1471993" cy="87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1001326"/>
            <a:ext cx="7703415" cy="478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16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03648" y="188640"/>
            <a:ext cx="6112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solidFill>
                  <a:schemeClr val="bg1"/>
                </a:solidFill>
              </a:rPr>
              <a:t>Provider readiness survey: outcomes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268760"/>
            <a:ext cx="806489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676 providers completed the full survey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14% believe they are fully ready for the reforms.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22% are not involved in trailblazer groups or do not know how to get involved, but 89% have developed or are developing a strategy to convert their offer to standards.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33% of providers expect income levels to reduce when the reforms are implemented, whilst 11% have not yet planned for variations in funding.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Only 8% of providers expect between 50% and 75% of delivery to come through levy paying employers, 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26% of colleges have not yet reviewed sub contracting arrangements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69" y="5805264"/>
            <a:ext cx="1471993" cy="87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0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83768" y="154315"/>
            <a:ext cx="46614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>
                <a:solidFill>
                  <a:schemeClr val="bg1"/>
                </a:solidFill>
              </a:rPr>
              <a:t>How ready is Lancashire?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268760"/>
            <a:ext cx="806489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Thirteen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providers completed the full survey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Four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believe they </a:t>
            </a:r>
            <a:r>
              <a:rPr lang="en-GB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half-way ready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for the </a:t>
            </a:r>
            <a:r>
              <a:rPr lang="en-GB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reforms</a:t>
            </a:r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Most prepared areas: governance, employer engagement strategy includes standards, MIS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Least prepared areas: internal compliance, employer contributions, conversion of frameworks, marketing materials, SME understanding, potential funding/income variations, managing multiple funding systems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69" y="5805264"/>
            <a:ext cx="1471993" cy="87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3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16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69" y="5805264"/>
            <a:ext cx="1471993" cy="87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67744" y="154315"/>
            <a:ext cx="4314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>
                <a:solidFill>
                  <a:schemeClr val="bg1"/>
                </a:solidFill>
              </a:rPr>
              <a:t>Support &amp; </a:t>
            </a:r>
            <a:r>
              <a:rPr lang="en-GB" sz="2800" b="1" dirty="0" smtClean="0">
                <a:solidFill>
                  <a:schemeClr val="bg1"/>
                </a:solidFill>
              </a:rPr>
              <a:t>challenge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948482"/>
            <a:ext cx="79208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Ensure oversight of the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sector’s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response to the reforms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Provide assurance to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DFE/ministers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that the sector is readying itself for the reforms and that progress is measurable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Scrutinise risks concerning the readiness of colleges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Ensure the Future Apprenticeship programme reflects the needs of the sector and that the sector utilise the support available where needed</a:t>
            </a:r>
          </a:p>
        </p:txBody>
      </p:sp>
    </p:spTree>
    <p:extLst>
      <p:ext uri="{BB962C8B-B14F-4D97-AF65-F5344CB8AC3E}">
        <p14:creationId xmlns:p14="http://schemas.microsoft.com/office/powerpoint/2010/main" val="293417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16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69" y="5805264"/>
            <a:ext cx="1471993" cy="87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0"/>
            <a:ext cx="914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63846" y="147587"/>
            <a:ext cx="3212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>
                <a:solidFill>
                  <a:schemeClr val="bg1"/>
                </a:solidFill>
              </a:rPr>
              <a:t>Support &amp; </a:t>
            </a:r>
            <a:r>
              <a:rPr lang="en-GB" sz="2800" b="1" dirty="0" smtClean="0">
                <a:solidFill>
                  <a:schemeClr val="bg1"/>
                </a:solidFill>
              </a:rPr>
              <a:t>challenge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095320"/>
            <a:ext cx="6462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Roles and responsibilities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SFA/EFA joint intervention team lead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all colleges in pre and formal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Provider management team lead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all independent training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providers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HEIs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any colleges not included above</a:t>
            </a:r>
          </a:p>
        </p:txBody>
      </p:sp>
    </p:spTree>
    <p:extLst>
      <p:ext uri="{BB962C8B-B14F-4D97-AF65-F5344CB8AC3E}">
        <p14:creationId xmlns:p14="http://schemas.microsoft.com/office/powerpoint/2010/main" val="35749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9DAA3009728A4C8F4D6BE61B638FCC" ma:contentTypeVersion="4" ma:contentTypeDescription="Create a new document." ma:contentTypeScope="" ma:versionID="3a2b0a91af2abed9dfba97c786130267">
  <xsd:schema xmlns:xsd="http://www.w3.org/2001/XMLSchema" xmlns:xs="http://www.w3.org/2001/XMLSchema" xmlns:p="http://schemas.microsoft.com/office/2006/metadata/properties" xmlns:ns2="2d8e0e76-6dfb-4433-b3b0-7bf83efe3d37" xmlns:ns3="b58cdac3-79f4-4e82-9d1b-0e03919884e7" targetNamespace="http://schemas.microsoft.com/office/2006/metadata/properties" ma:root="true" ma:fieldsID="2fba5d4f1853e7a82f7e71b56e322010" ns2:_="" ns3:_="">
    <xsd:import namespace="2d8e0e76-6dfb-4433-b3b0-7bf83efe3d37"/>
    <xsd:import namespace="b58cdac3-79f4-4e82-9d1b-0e03919884e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e0e76-6dfb-4433-b3b0-7bf83efe3d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cdac3-79f4-4e82-9d1b-0e03919884e7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5E6531-2BF1-46CD-9ECB-C60A4DE291FE}">
  <ds:schemaRefs>
    <ds:schemaRef ds:uri="b58cdac3-79f4-4e82-9d1b-0e03919884e7"/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metadata/properties"/>
    <ds:schemaRef ds:uri="2d8e0e76-6dfb-4433-b3b0-7bf83efe3d37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FD09BFA-172D-4AED-94D5-A1FFFBED18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BDC0F9-333A-4C11-9156-DEC5352AAE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e0e76-6dfb-4433-b3b0-7bf83efe3d37"/>
    <ds:schemaRef ds:uri="b58cdac3-79f4-4e82-9d1b-0e03919884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8209</TotalTime>
  <Words>677</Words>
  <Application>Microsoft Office PowerPoint</Application>
  <PresentationFormat>On-screen Show (4:3)</PresentationFormat>
  <Paragraphs>116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Apprenticeship levy provider readiness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else is going on?</vt:lpstr>
      <vt:lpstr>PowerPoint Presentation</vt:lpstr>
      <vt:lpstr>PowerPoint Presentation</vt:lpstr>
      <vt:lpstr>PowerPoint Presentation</vt:lpstr>
      <vt:lpstr>PowerPoint Presentation</vt:lpstr>
    </vt:vector>
  </TitlesOfParts>
  <Company>BIS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Johnson</dc:creator>
  <cp:lastModifiedBy>Raeleen</cp:lastModifiedBy>
  <cp:revision>537</cp:revision>
  <cp:lastPrinted>2016-11-28T11:42:50Z</cp:lastPrinted>
  <dcterms:created xsi:type="dcterms:W3CDTF">2015-12-01T11:41:01Z</dcterms:created>
  <dcterms:modified xsi:type="dcterms:W3CDTF">2017-02-08T13:24:07Z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0x0101004D9DAA3009728A4C8F4D6BE61B638FCC</vt:lpwstr>
  </property>
</Properties>
</file>