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9"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79" d="100"/>
          <a:sy n="79" d="100"/>
        </p:scale>
        <p:origin x="-96"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16460789720341E-2"/>
          <c:y val="1.8108254442032491E-2"/>
          <c:w val="0.68452363478527078"/>
          <c:h val="0.82019661269898703"/>
        </c:manualLayout>
      </c:layout>
      <c:pieChart>
        <c:varyColors val="1"/>
        <c:ser>
          <c:idx val="0"/>
          <c:order val="0"/>
          <c:tx>
            <c:strRef>
              <c:f>Sheet1!$B$1</c:f>
              <c:strCache>
                <c:ptCount val="1"/>
                <c:pt idx="0">
                  <c:v>Sales</c:v>
                </c:pt>
              </c:strCache>
            </c:strRef>
          </c:tx>
          <c:cat>
            <c:strRef>
              <c:f>Sheet1!$A$2:$A$3</c:f>
              <c:strCache>
                <c:ptCount val="2"/>
                <c:pt idx="0">
                  <c:v>Government 90%</c:v>
                </c:pt>
                <c:pt idx="1">
                  <c:v>Employer 10%</c:v>
                </c:pt>
              </c:strCache>
            </c:strRef>
          </c:cat>
          <c:val>
            <c:numRef>
              <c:f>Sheet1!$B$2:$B$3</c:f>
              <c:numCache>
                <c:formatCode>0%</c:formatCode>
                <c:ptCount val="2"/>
                <c:pt idx="0">
                  <c:v>0.9</c:v>
                </c:pt>
                <c:pt idx="1">
                  <c:v>0.1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028718186842171"/>
          <c:y val="0.25368735176475316"/>
          <c:w val="0.35971281813157824"/>
          <c:h val="0.38094636899019135"/>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929C4-645E-46D1-8C20-80F8ABC92EFD}" type="datetimeFigureOut">
              <a:rPr lang="en-GB" smtClean="0"/>
              <a:t>14/08/2016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E8105-1183-4053-8AAC-A9B4370F260F}" type="slidenum">
              <a:rPr lang="en-GB" smtClean="0"/>
              <a:t>‹#›</a:t>
            </a:fld>
            <a:endParaRPr lang="en-GB"/>
          </a:p>
        </p:txBody>
      </p:sp>
    </p:spTree>
    <p:extLst>
      <p:ext uri="{BB962C8B-B14F-4D97-AF65-F5344CB8AC3E}">
        <p14:creationId xmlns:p14="http://schemas.microsoft.com/office/powerpoint/2010/main" val="344014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E614D719-8FD2-4F4F-AB6E-201733C85ACB}"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174707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057702-EE54-48FE-85B8-FC1647797E6C}" type="datetimeFigureOut">
              <a:rPr lang="en-GB" smtClean="0"/>
              <a:t>14/08/2016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212435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57702-EE54-48FE-85B8-FC1647797E6C}" type="datetimeFigureOut">
              <a:rPr lang="en-GB" smtClean="0"/>
              <a:t>14/08/2016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37897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57702-EE54-48FE-85B8-FC1647797E6C}" type="datetimeFigureOut">
              <a:rPr lang="en-GB" smtClean="0"/>
              <a:t>14/08/2016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172437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057702-EE54-48FE-85B8-FC1647797E6C}" type="datetimeFigureOut">
              <a:rPr lang="en-GB" smtClean="0"/>
              <a:t>14/08/2016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164262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057702-EE54-48FE-85B8-FC1647797E6C}" type="datetimeFigureOut">
              <a:rPr lang="en-GB" smtClean="0"/>
              <a:t>14/08/2016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96889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057702-EE54-48FE-85B8-FC1647797E6C}" type="datetimeFigureOut">
              <a:rPr lang="en-GB" smtClean="0"/>
              <a:t>14/08/2016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111535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057702-EE54-48FE-85B8-FC1647797E6C}" type="datetimeFigureOut">
              <a:rPr lang="en-GB" smtClean="0"/>
              <a:t>14/08/2016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195585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057702-EE54-48FE-85B8-FC1647797E6C}" type="datetimeFigureOut">
              <a:rPr lang="en-GB" smtClean="0"/>
              <a:t>14/08/2016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239550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057702-EE54-48FE-85B8-FC1647797E6C}" type="datetimeFigureOut">
              <a:rPr lang="en-GB" smtClean="0"/>
              <a:t>14/08/2016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381514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57702-EE54-48FE-85B8-FC1647797E6C}" type="datetimeFigureOut">
              <a:rPr lang="en-GB" smtClean="0"/>
              <a:t>14/08/2016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1605352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057702-EE54-48FE-85B8-FC1647797E6C}" type="datetimeFigureOut">
              <a:rPr lang="en-GB" smtClean="0"/>
              <a:t>14/08/2016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17215E-E75A-4826-8BFF-26D5E128E7EA}" type="slidenum">
              <a:rPr lang="en-GB" smtClean="0"/>
              <a:t>‹#›</a:t>
            </a:fld>
            <a:endParaRPr lang="en-GB"/>
          </a:p>
        </p:txBody>
      </p:sp>
    </p:spTree>
    <p:extLst>
      <p:ext uri="{BB962C8B-B14F-4D97-AF65-F5344CB8AC3E}">
        <p14:creationId xmlns:p14="http://schemas.microsoft.com/office/powerpoint/2010/main" val="87971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57702-EE54-48FE-85B8-FC1647797E6C}" type="datetimeFigureOut">
              <a:rPr lang="en-GB" smtClean="0"/>
              <a:t>14/08/2016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7215E-E75A-4826-8BFF-26D5E128E7EA}" type="slidenum">
              <a:rPr lang="en-GB" smtClean="0"/>
              <a:t>‹#›</a:t>
            </a:fld>
            <a:endParaRPr lang="en-GB"/>
          </a:p>
        </p:txBody>
      </p:sp>
    </p:spTree>
    <p:extLst>
      <p:ext uri="{BB962C8B-B14F-4D97-AF65-F5344CB8AC3E}">
        <p14:creationId xmlns:p14="http://schemas.microsoft.com/office/powerpoint/2010/main" val="47607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nidirect.gov.uk/campaigns/apprenticeships" TargetMode="External"/><Relationship Id="rId5" Type="http://schemas.openxmlformats.org/officeDocument/2006/relationships/hyperlink" Target="https://businesswales.gov.wales/skillsgateway/apprenticeships" TargetMode="External"/><Relationship Id="rId4" Type="http://schemas.openxmlformats.org/officeDocument/2006/relationships/hyperlink" Target="https://www.apprenticeships.sco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592"/>
            <a:ext cx="9180512" cy="6871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55641" y="272843"/>
            <a:ext cx="6675225" cy="769441"/>
          </a:xfrm>
          <a:prstGeom prst="rect">
            <a:avLst/>
          </a:prstGeom>
          <a:noFill/>
        </p:spPr>
        <p:txBody>
          <a:bodyPr wrap="none" rtlCol="0">
            <a:spAutoFit/>
          </a:bodyPr>
          <a:lstStyle/>
          <a:p>
            <a:r>
              <a:rPr lang="en-GB" sz="4400" b="1" dirty="0">
                <a:solidFill>
                  <a:schemeClr val="bg1"/>
                </a:solidFill>
                <a:latin typeface="Arial" panose="020B0604020202020204" pitchFamily="34" charset="0"/>
                <a:cs typeface="Arial" panose="020B0604020202020204" pitchFamily="34" charset="0"/>
              </a:rPr>
              <a:t>Apprenticeship Funding</a:t>
            </a:r>
          </a:p>
        </p:txBody>
      </p:sp>
      <p:sp>
        <p:nvSpPr>
          <p:cNvPr id="3" name="AutoShape 2" descr="Image result for get in go fa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get in go fa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4648" b="81186"/>
          <a:stretch/>
        </p:blipFill>
        <p:spPr bwMode="auto">
          <a:xfrm>
            <a:off x="6960097" y="5301208"/>
            <a:ext cx="2327473" cy="129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redhouseacademy.org/image/redhouse/12-814-gigf-logo.jpg/100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4152" y="5301208"/>
            <a:ext cx="3090030" cy="141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019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2" y="169476"/>
            <a:ext cx="2191626" cy="523220"/>
          </a:xfrm>
          <a:prstGeom prst="rect">
            <a:avLst/>
          </a:prstGeom>
          <a:noFill/>
        </p:spPr>
        <p:txBody>
          <a:bodyPr wrap="none" rtlCol="0">
            <a:spAutoFit/>
          </a:bodyPr>
          <a:lstStyle/>
          <a:p>
            <a:r>
              <a:rPr lang="en-GB" sz="2800" b="1" dirty="0">
                <a:solidFill>
                  <a:prstClr val="white"/>
                </a:solidFill>
              </a:rPr>
              <a:t>Funding rules</a:t>
            </a:r>
          </a:p>
        </p:txBody>
      </p:sp>
      <p:sp>
        <p:nvSpPr>
          <p:cNvPr id="2" name="Slide Number Placeholder 1"/>
          <p:cNvSpPr>
            <a:spLocks noGrp="1"/>
          </p:cNvSpPr>
          <p:nvPr>
            <p:ph type="sldNum" sz="quarter" idx="12"/>
          </p:nvPr>
        </p:nvSpPr>
        <p:spPr/>
        <p:txBody>
          <a:bodyPr/>
          <a:lstStyle/>
          <a:p>
            <a:fld id="{148B6853-4C35-4469-A4A9-845EAD63436B}" type="slidenum">
              <a:rPr lang="en-GB" smtClean="0"/>
              <a:t>10</a:t>
            </a:fld>
            <a:endParaRPr lang="en-GB"/>
          </a:p>
        </p:txBody>
      </p:sp>
      <p:sp>
        <p:nvSpPr>
          <p:cNvPr id="14" name="Rounded Rectangle 13"/>
          <p:cNvSpPr/>
          <p:nvPr/>
        </p:nvSpPr>
        <p:spPr>
          <a:xfrm>
            <a:off x="1703512" y="971957"/>
            <a:ext cx="3672408" cy="27450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rgbClr val="C00000"/>
                </a:solidFill>
              </a:rPr>
              <a:t>Transferring funding </a:t>
            </a:r>
          </a:p>
          <a:p>
            <a:pPr marL="285750" indent="-285750">
              <a:buFont typeface="Arial" panose="020B0604020202020204" pitchFamily="34" charset="0"/>
              <a:buChar char="•"/>
            </a:pPr>
            <a:r>
              <a:rPr lang="en-GB" sz="1400" dirty="0"/>
              <a:t>During 2018, subject to a final value for money assessment, we propose to introduce means for employers to </a:t>
            </a:r>
            <a:r>
              <a:rPr lang="en-GB" sz="1400" b="1" dirty="0"/>
              <a:t>transfer up to 10% of the levy funds </a:t>
            </a:r>
            <a:r>
              <a:rPr lang="en-GB" sz="1400" dirty="0"/>
              <a:t>entering their digital account in a given year, to another employer with a digital account, or to an ATA.</a:t>
            </a:r>
          </a:p>
          <a:p>
            <a:pPr marL="285750" indent="-285750">
              <a:buFont typeface="Arial" panose="020B0604020202020204" pitchFamily="34" charset="0"/>
              <a:buChar char="•"/>
            </a:pPr>
            <a:r>
              <a:rPr lang="en-GB" sz="1400" dirty="0"/>
              <a:t>We will assess the impact and effectiveness of these arrangements before considering how they could be expanded. </a:t>
            </a:r>
          </a:p>
        </p:txBody>
      </p:sp>
      <p:sp>
        <p:nvSpPr>
          <p:cNvPr id="9" name="Rounded Rectangle 8"/>
          <p:cNvSpPr/>
          <p:nvPr/>
        </p:nvSpPr>
        <p:spPr>
          <a:xfrm>
            <a:off x="5519937" y="981577"/>
            <a:ext cx="4968551" cy="27354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rgbClr val="C00000"/>
                </a:solidFill>
              </a:rPr>
              <a:t>Prior qualifications</a:t>
            </a:r>
          </a:p>
          <a:p>
            <a:pPr marL="285750" indent="-285750">
              <a:buFont typeface="Arial" panose="020B0604020202020204" pitchFamily="34" charset="0"/>
              <a:buChar char="•"/>
            </a:pPr>
            <a:r>
              <a:rPr lang="en-GB" sz="1400" dirty="0"/>
              <a:t>Employers will be able to use funds in their account or access government co-investment support to train any individual to undertake an apprenticeship at a higher level than a qualification they already hold.</a:t>
            </a:r>
          </a:p>
          <a:p>
            <a:pPr marL="285750" indent="-285750">
              <a:buFont typeface="Arial" panose="020B0604020202020204" pitchFamily="34" charset="0"/>
              <a:buChar char="•"/>
            </a:pPr>
            <a:r>
              <a:rPr lang="en-GB" sz="1400" dirty="0"/>
              <a:t>In addition, we propose that an individual can be funded to undertake an apprenticeship at the </a:t>
            </a:r>
            <a:r>
              <a:rPr lang="en-GB" sz="1400" b="1" dirty="0"/>
              <a:t>same or lower </a:t>
            </a:r>
            <a:r>
              <a:rPr lang="en-GB" sz="1400" dirty="0"/>
              <a:t>level than a qualification they already hold, if the apprenticeship will allow the individual to acquire </a:t>
            </a:r>
            <a:r>
              <a:rPr lang="en-GB" sz="1400" b="1" dirty="0"/>
              <a:t>substantive new skills </a:t>
            </a:r>
            <a:r>
              <a:rPr lang="en-GB" sz="1400" dirty="0"/>
              <a:t>and the content of the training is materially different from any prior training or a previous apprenticeship.</a:t>
            </a:r>
          </a:p>
        </p:txBody>
      </p:sp>
      <p:sp>
        <p:nvSpPr>
          <p:cNvPr id="11" name="Rounded Rectangle 10"/>
          <p:cNvSpPr/>
          <p:nvPr/>
        </p:nvSpPr>
        <p:spPr>
          <a:xfrm>
            <a:off x="1770902" y="3861048"/>
            <a:ext cx="8717585" cy="2880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2400" b="1" dirty="0">
              <a:solidFill>
                <a:srgbClr val="C00000"/>
              </a:solidFill>
            </a:endParaRPr>
          </a:p>
          <a:p>
            <a:pPr algn="ctr"/>
            <a:r>
              <a:rPr lang="en-GB" sz="2400" b="1" dirty="0">
                <a:solidFill>
                  <a:srgbClr val="C00000"/>
                </a:solidFill>
              </a:rPr>
              <a:t>Cross-border funding</a:t>
            </a:r>
            <a:endParaRPr lang="en-GB" sz="2400" dirty="0"/>
          </a:p>
          <a:p>
            <a:pPr marL="285750" indent="-285750">
              <a:buFont typeface="Arial" panose="020B0604020202020204" pitchFamily="34" charset="0"/>
              <a:buChar char="•"/>
            </a:pPr>
            <a:r>
              <a:rPr lang="en-GB" sz="1400" dirty="0"/>
              <a:t>The current apprenticeship funding rules place conditions on which individuals can be funded to undertake an apprenticeship through the English system.  We propose to simplify the current rules and apply a single test for whether apprenticeship training can be funded through the English system: </a:t>
            </a:r>
            <a:r>
              <a:rPr lang="en-GB" sz="1400" b="1" dirty="0"/>
              <a:t>whether the apprentice’s main place of employment is England</a:t>
            </a:r>
            <a:r>
              <a:rPr lang="en-GB" sz="1400" dirty="0"/>
              <a:t>.  </a:t>
            </a:r>
          </a:p>
          <a:p>
            <a:pPr marL="285750" indent="-285750">
              <a:buFont typeface="Arial" panose="020B0604020202020204" pitchFamily="34" charset="0"/>
              <a:buChar char="•"/>
            </a:pPr>
            <a:r>
              <a:rPr lang="en-GB" sz="1400" dirty="0"/>
              <a:t>We propose that the definition of workplace is the physical place of work, designated by the employer, where the apprentice is expected to spend the majority of their time during their apprenticeship.  We welcome feedback from employers on whether this is an appropriate test to apply to eligibility for funding. </a:t>
            </a:r>
          </a:p>
          <a:p>
            <a:pPr marL="285750" indent="-285750">
              <a:buFont typeface="Arial" panose="020B0604020202020204" pitchFamily="34" charset="0"/>
              <a:buChar char="•"/>
            </a:pPr>
            <a:r>
              <a:rPr lang="en-GB" sz="1400" dirty="0"/>
              <a:t>We are continuing to engage with the Devolved Administrations on the scope for reciprocal funding arrangements for employees who live in England but who may work elsewhere in the UK.</a:t>
            </a:r>
          </a:p>
          <a:p>
            <a:pPr algn="ctr"/>
            <a:endParaRPr lang="en-GB" dirty="0">
              <a:solidFill>
                <a:schemeClr val="tx1"/>
              </a:solidFill>
            </a:endParaRPr>
          </a:p>
        </p:txBody>
      </p:sp>
    </p:spTree>
    <p:extLst>
      <p:ext uri="{BB962C8B-B14F-4D97-AF65-F5344CB8AC3E}">
        <p14:creationId xmlns:p14="http://schemas.microsoft.com/office/powerpoint/2010/main" val="46276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957"/>
          <a:stretch/>
        </p:blipFill>
        <p:spPr bwMode="auto">
          <a:xfrm>
            <a:off x="695401" y="0"/>
            <a:ext cx="1052553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79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2" y="169476"/>
            <a:ext cx="4029052" cy="523220"/>
          </a:xfrm>
          <a:prstGeom prst="rect">
            <a:avLst/>
          </a:prstGeom>
          <a:noFill/>
        </p:spPr>
        <p:txBody>
          <a:bodyPr wrap="none" rtlCol="0">
            <a:spAutoFit/>
          </a:bodyPr>
          <a:lstStyle/>
          <a:p>
            <a:r>
              <a:rPr lang="en-GB" sz="2800" b="1" dirty="0">
                <a:solidFill>
                  <a:prstClr val="white"/>
                </a:solidFill>
              </a:rPr>
              <a:t>Devolved Administrations</a:t>
            </a:r>
          </a:p>
        </p:txBody>
      </p:sp>
      <p:sp>
        <p:nvSpPr>
          <p:cNvPr id="5" name="TextBox 4"/>
          <p:cNvSpPr txBox="1"/>
          <p:nvPr/>
        </p:nvSpPr>
        <p:spPr>
          <a:xfrm>
            <a:off x="1631504" y="831851"/>
            <a:ext cx="9036496" cy="5324535"/>
          </a:xfrm>
          <a:prstGeom prst="rect">
            <a:avLst/>
          </a:prstGeom>
          <a:noFill/>
        </p:spPr>
        <p:txBody>
          <a:bodyPr wrap="square" rtlCol="0">
            <a:spAutoFit/>
          </a:bodyPr>
          <a:lstStyle/>
          <a:p>
            <a:pPr marL="285750" indent="-285750">
              <a:buFont typeface="Arial" panose="020B0604020202020204" pitchFamily="34" charset="0"/>
              <a:buChar char="•"/>
            </a:pPr>
            <a:endParaRPr lang="en-GB" sz="2000" b="1" dirty="0">
              <a:solidFill>
                <a:prstClr val="black"/>
              </a:solidFill>
              <a:latin typeface="+mj-lt"/>
            </a:endParaRPr>
          </a:p>
          <a:p>
            <a:r>
              <a:rPr lang="en-GB" sz="2000" dirty="0"/>
              <a:t>If you’re an employer with operations in Scotland, Wales or Northern Ireland, you may also want to contact their apprenticeship authority</a:t>
            </a:r>
            <a:endParaRPr lang="en-GB" sz="2000" dirty="0">
              <a:cs typeface="Arial" charset="0"/>
            </a:endParaRPr>
          </a:p>
          <a:p>
            <a:endParaRPr lang="en-GB" sz="2000" dirty="0">
              <a:cs typeface="Arial" charset="0"/>
            </a:endParaRPr>
          </a:p>
          <a:p>
            <a:r>
              <a:rPr lang="en-GB" sz="2000" dirty="0">
                <a:cs typeface="Arial" charset="0"/>
              </a:rPr>
              <a:t>Scotland</a:t>
            </a:r>
          </a:p>
          <a:p>
            <a:r>
              <a:rPr lang="en-GB" sz="2000" dirty="0">
                <a:cs typeface="Arial" charset="0"/>
                <a:hlinkClick r:id="rId4"/>
              </a:rPr>
              <a:t>https://www.apprenticeships.scot/</a:t>
            </a:r>
            <a:endParaRPr lang="en-GB" sz="2000" dirty="0">
              <a:cs typeface="Arial" charset="0"/>
            </a:endParaRPr>
          </a:p>
          <a:p>
            <a:endParaRPr lang="en-GB" sz="2000" dirty="0">
              <a:cs typeface="Arial" charset="0"/>
            </a:endParaRPr>
          </a:p>
          <a:p>
            <a:r>
              <a:rPr lang="en-GB" sz="2000" dirty="0">
                <a:cs typeface="Arial" charset="0"/>
              </a:rPr>
              <a:t>Wales</a:t>
            </a:r>
          </a:p>
          <a:p>
            <a:r>
              <a:rPr lang="en-GB" sz="2000" dirty="0">
                <a:cs typeface="Arial" charset="0"/>
                <a:hlinkClick r:id="rId5"/>
              </a:rPr>
              <a:t>https://businesswales.gov.wales/skillsgateway/apprenticeships</a:t>
            </a:r>
            <a:endParaRPr lang="en-GB" sz="2000" dirty="0">
              <a:cs typeface="Arial" charset="0"/>
            </a:endParaRPr>
          </a:p>
          <a:p>
            <a:endParaRPr lang="en-GB" sz="2000" dirty="0">
              <a:cs typeface="Arial" charset="0"/>
            </a:endParaRPr>
          </a:p>
          <a:p>
            <a:r>
              <a:rPr lang="en-GB" sz="2000" dirty="0">
                <a:cs typeface="Arial" charset="0"/>
              </a:rPr>
              <a:t>Northern Ireland</a:t>
            </a:r>
          </a:p>
          <a:p>
            <a:endParaRPr lang="en-GB" sz="2000" dirty="0">
              <a:cs typeface="Arial" charset="0"/>
            </a:endParaRPr>
          </a:p>
          <a:p>
            <a:r>
              <a:rPr lang="en-GB" sz="2000" dirty="0">
                <a:cs typeface="Arial" charset="0"/>
                <a:hlinkClick r:id="rId6"/>
              </a:rPr>
              <a:t>https://www.nidirect.gov.uk/campaigns/apprenticeships</a:t>
            </a:r>
            <a:endParaRPr lang="en-GB" sz="2000" dirty="0">
              <a:cs typeface="Arial" charset="0"/>
            </a:endParaRPr>
          </a:p>
          <a:p>
            <a:endParaRPr lang="en-GB" sz="2000" dirty="0">
              <a:cs typeface="Arial" charset="0"/>
            </a:endParaRPr>
          </a:p>
          <a:p>
            <a:endParaRPr lang="en-GB" sz="2000" dirty="0">
              <a:cs typeface="Arial" charset="0"/>
            </a:endParaRPr>
          </a:p>
          <a:p>
            <a:endParaRPr lang="en-GB" sz="2000" dirty="0"/>
          </a:p>
          <a:p>
            <a:pPr marL="550863"/>
            <a:endParaRPr lang="en-GB" sz="2000" dirty="0"/>
          </a:p>
        </p:txBody>
      </p:sp>
      <p:sp>
        <p:nvSpPr>
          <p:cNvPr id="6" name="Rectangle 5"/>
          <p:cNvSpPr/>
          <p:nvPr/>
        </p:nvSpPr>
        <p:spPr>
          <a:xfrm>
            <a:off x="3523057" y="2708920"/>
            <a:ext cx="5472608" cy="400110"/>
          </a:xfrm>
          <a:prstGeom prst="rect">
            <a:avLst/>
          </a:prstGeom>
        </p:spPr>
        <p:txBody>
          <a:bodyPr wrap="square">
            <a:spAutoFit/>
          </a:bodyPr>
          <a:lstStyle/>
          <a:p>
            <a:endParaRPr lang="en-GB" sz="2000" i="1" dirty="0">
              <a:solidFill>
                <a:prstClr val="black"/>
              </a:solidFill>
            </a:endParaRPr>
          </a:p>
        </p:txBody>
      </p:sp>
      <p:sp>
        <p:nvSpPr>
          <p:cNvPr id="10" name="TextBox 9"/>
          <p:cNvSpPr txBox="1"/>
          <p:nvPr/>
        </p:nvSpPr>
        <p:spPr>
          <a:xfrm>
            <a:off x="1829272" y="3597285"/>
            <a:ext cx="8640960" cy="400110"/>
          </a:xfrm>
          <a:prstGeom prst="rect">
            <a:avLst/>
          </a:prstGeom>
          <a:noFill/>
        </p:spPr>
        <p:txBody>
          <a:bodyPr wrap="square" rtlCol="0">
            <a:spAutoFit/>
          </a:bodyPr>
          <a:lstStyle/>
          <a:p>
            <a:pPr marL="285750" indent="-285750">
              <a:buFont typeface="Arial" panose="020B0604020202020204" pitchFamily="34" charset="0"/>
              <a:buChar char="•"/>
            </a:pPr>
            <a:endParaRPr lang="en-GB" sz="2000" dirty="0">
              <a:solidFill>
                <a:prstClr val="black"/>
              </a:solidFill>
            </a:endParaRPr>
          </a:p>
        </p:txBody>
      </p:sp>
      <p:sp>
        <p:nvSpPr>
          <p:cNvPr id="2" name="Slide Number Placeholder 1"/>
          <p:cNvSpPr>
            <a:spLocks noGrp="1"/>
          </p:cNvSpPr>
          <p:nvPr>
            <p:ph type="sldNum" sz="quarter" idx="12"/>
          </p:nvPr>
        </p:nvSpPr>
        <p:spPr/>
        <p:txBody>
          <a:bodyPr/>
          <a:lstStyle/>
          <a:p>
            <a:fld id="{148B6853-4C35-4469-A4A9-845EAD63436B}" type="slidenum">
              <a:rPr lang="en-GB" smtClean="0"/>
              <a:t>12</a:t>
            </a:fld>
            <a:endParaRPr lang="en-GB"/>
          </a:p>
        </p:txBody>
      </p:sp>
    </p:spTree>
    <p:extLst>
      <p:ext uri="{BB962C8B-B14F-4D97-AF65-F5344CB8AC3E}">
        <p14:creationId xmlns:p14="http://schemas.microsoft.com/office/powerpoint/2010/main" val="54130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3" y="169476"/>
            <a:ext cx="3041089" cy="523220"/>
          </a:xfrm>
          <a:prstGeom prst="rect">
            <a:avLst/>
          </a:prstGeom>
          <a:noFill/>
        </p:spPr>
        <p:txBody>
          <a:bodyPr wrap="none" rtlCol="0">
            <a:spAutoFit/>
          </a:bodyPr>
          <a:lstStyle/>
          <a:p>
            <a:r>
              <a:rPr lang="en-GB" sz="2800" b="1" dirty="0">
                <a:solidFill>
                  <a:schemeClr val="bg1"/>
                </a:solidFill>
              </a:rPr>
              <a:t>Purchasing training</a:t>
            </a:r>
          </a:p>
        </p:txBody>
      </p:sp>
      <p:sp>
        <p:nvSpPr>
          <p:cNvPr id="5" name="TextBox 4"/>
          <p:cNvSpPr txBox="1"/>
          <p:nvPr/>
        </p:nvSpPr>
        <p:spPr>
          <a:xfrm>
            <a:off x="1775521" y="2564905"/>
            <a:ext cx="8712967" cy="4247317"/>
          </a:xfrm>
          <a:prstGeom prst="rect">
            <a:avLst/>
          </a:prstGeom>
          <a:noFill/>
        </p:spPr>
        <p:txBody>
          <a:bodyPr wrap="square" rtlCol="0">
            <a:spAutoFit/>
          </a:bodyPr>
          <a:lstStyle/>
          <a:p>
            <a:r>
              <a:rPr lang="en-GB" u="sng" dirty="0"/>
              <a:t>Levied employers buying training from May 2017</a:t>
            </a:r>
            <a:endParaRPr lang="en-GB" b="1" dirty="0"/>
          </a:p>
          <a:p>
            <a:pPr marL="285750" indent="-285750">
              <a:buFont typeface="Arial" panose="020B0604020202020204" pitchFamily="34" charset="0"/>
              <a:buChar char="•"/>
            </a:pPr>
            <a:r>
              <a:rPr lang="en-GB" dirty="0"/>
              <a:t>As soon as an employer has funds in their levy account they will be able to select a provider and an apprenticeship programme and commit to this. By committing to apprenticeship training via the digital account, the employer will be entering into a  contract agreement with the provider.</a:t>
            </a:r>
          </a:p>
          <a:p>
            <a:pPr marL="285750" indent="-285750">
              <a:buFont typeface="Arial" panose="020B0604020202020204" pitchFamily="34" charset="0"/>
              <a:buChar char="•"/>
            </a:pPr>
            <a:r>
              <a:rPr lang="en-GB" dirty="0"/>
              <a:t>Once committed to training, funds will automatically leave the employer’s digital account on a monthly basis, spread over the lifetime of the apprenticeship.</a:t>
            </a:r>
          </a:p>
          <a:p>
            <a:pPr marL="285750" indent="-285750">
              <a:buFont typeface="Arial" panose="020B0604020202020204" pitchFamily="34" charset="0"/>
              <a:buChar char="•"/>
            </a:pPr>
            <a:r>
              <a:rPr lang="en-GB" dirty="0"/>
              <a:t>We propose to hold back 20% of the total cost, to be paid on completion of the apprenticeship.</a:t>
            </a:r>
          </a:p>
          <a:p>
            <a:pPr marL="285750" indent="-285750">
              <a:buFont typeface="Arial" panose="020B0604020202020204" pitchFamily="34" charset="0"/>
              <a:buChar char="•"/>
            </a:pPr>
            <a:r>
              <a:rPr lang="en-GB" dirty="0"/>
              <a:t>Information and tools in the digital account will help employers forecast the funds that are likely to accumulate in their account over time and manage cash flow.</a:t>
            </a:r>
          </a:p>
          <a:p>
            <a:pPr lvl="0"/>
            <a:endParaRPr lang="en-GB" sz="1200" u="sng" dirty="0"/>
          </a:p>
          <a:p>
            <a:r>
              <a:rPr lang="en-GB" u="sng" dirty="0"/>
              <a:t>Non-levied employers buying training from May 2017</a:t>
            </a:r>
            <a:endParaRPr lang="en-GB" b="1" dirty="0"/>
          </a:p>
          <a:p>
            <a:pPr marL="285750" indent="-285750">
              <a:buFont typeface="Arial" panose="020B0604020202020204" pitchFamily="34" charset="0"/>
              <a:buChar char="•"/>
            </a:pPr>
            <a:r>
              <a:rPr lang="en-GB" dirty="0"/>
              <a:t>Employers that don’t pay the levy will make payments for training direct to providers.  We will move them onto the digital system at a later date.</a:t>
            </a:r>
          </a:p>
        </p:txBody>
      </p:sp>
      <p:sp>
        <p:nvSpPr>
          <p:cNvPr id="3" name="Rectangle 2"/>
          <p:cNvSpPr/>
          <p:nvPr/>
        </p:nvSpPr>
        <p:spPr>
          <a:xfrm>
            <a:off x="1847528" y="943560"/>
            <a:ext cx="8568952" cy="1477328"/>
          </a:xfrm>
          <a:prstGeom prst="rect">
            <a:avLst/>
          </a:prstGeom>
          <a:solidFill>
            <a:schemeClr val="bg1">
              <a:lumMod val="85000"/>
            </a:schemeClr>
          </a:solidFill>
        </p:spPr>
        <p:txBody>
          <a:bodyPr wrap="square">
            <a:spAutoFit/>
          </a:bodyPr>
          <a:lstStyle/>
          <a:p>
            <a:r>
              <a:rPr lang="en-GB" b="1" dirty="0"/>
              <a:t>The new funding system comes into effect on 1 May 2017</a:t>
            </a:r>
            <a:r>
              <a:rPr lang="en-GB" dirty="0"/>
              <a:t>, because May is the first month that levy paying employers will declare a levy payment to HMRC.  </a:t>
            </a:r>
            <a:r>
              <a:rPr lang="en-GB" b="1" dirty="0"/>
              <a:t>All apprenticeships started before 1 May will be funded through to completion according to the existing rules. </a:t>
            </a:r>
            <a:r>
              <a:rPr lang="en-GB" dirty="0"/>
              <a:t>Any employer contribution towards training commenced before 1 May will also continue at the current rate.</a:t>
            </a:r>
          </a:p>
        </p:txBody>
      </p:sp>
    </p:spTree>
    <p:extLst>
      <p:ext uri="{BB962C8B-B14F-4D97-AF65-F5344CB8AC3E}">
        <p14:creationId xmlns:p14="http://schemas.microsoft.com/office/powerpoint/2010/main" val="4134257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8B6853-4C35-4469-A4A9-845EAD63436B}" type="slidenum">
              <a:rPr lang="en-GB" smtClean="0"/>
              <a:t>3</a:t>
            </a:fld>
            <a:endParaRPr lang="en-GB"/>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411" y="154315"/>
            <a:ext cx="8640960" cy="523220"/>
          </a:xfrm>
          <a:prstGeom prst="rect">
            <a:avLst/>
          </a:prstGeom>
          <a:noFill/>
        </p:spPr>
        <p:txBody>
          <a:bodyPr wrap="square" rtlCol="0">
            <a:spAutoFit/>
          </a:bodyPr>
          <a:lstStyle/>
          <a:p>
            <a:r>
              <a:rPr lang="en-GB" sz="2800" b="1" dirty="0">
                <a:solidFill>
                  <a:schemeClr val="bg1"/>
                </a:solidFill>
              </a:rPr>
              <a:t>The Digital Apprenticeship Service</a:t>
            </a:r>
          </a:p>
        </p:txBody>
      </p:sp>
      <p:sp>
        <p:nvSpPr>
          <p:cNvPr id="3" name="Rectangle 2"/>
          <p:cNvSpPr/>
          <p:nvPr/>
        </p:nvSpPr>
        <p:spPr>
          <a:xfrm>
            <a:off x="1531874" y="5862005"/>
            <a:ext cx="8928992" cy="954107"/>
          </a:xfrm>
          <a:prstGeom prst="rect">
            <a:avLst/>
          </a:prstGeom>
        </p:spPr>
        <p:txBody>
          <a:bodyPr wrap="square">
            <a:spAutoFit/>
          </a:bodyPr>
          <a:lstStyle/>
          <a:p>
            <a:r>
              <a:rPr lang="en-GB" sz="1400" b="1" dirty="0"/>
              <a:t>NOTE</a:t>
            </a:r>
          </a:p>
          <a:p>
            <a:r>
              <a:rPr lang="en-GB" sz="1400" dirty="0"/>
              <a:t>Employers who </a:t>
            </a:r>
            <a:r>
              <a:rPr lang="en-GB" sz="1400" b="1" dirty="0"/>
              <a:t>don’t</a:t>
            </a:r>
            <a:r>
              <a:rPr lang="en-GB" sz="1400" dirty="0"/>
              <a:t> pay the levy </a:t>
            </a:r>
            <a:r>
              <a:rPr lang="en-GB" sz="1400" b="1" dirty="0"/>
              <a:t>will not </a:t>
            </a:r>
            <a:r>
              <a:rPr lang="en-GB" sz="1400" dirty="0"/>
              <a:t>need to use the digital apprenticeship service to pay for apprenticeship training and assessment </a:t>
            </a:r>
            <a:r>
              <a:rPr lang="en-GB" sz="1400" b="1" dirty="0"/>
              <a:t>until at least 2018</a:t>
            </a:r>
            <a:r>
              <a:rPr lang="en-GB" sz="1400" dirty="0"/>
              <a:t>. When we ask them to start using the digital apprenticeship service to pay for apprenticeship training, we will help them to prepare.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373" t="8831" r="11364" b="4776"/>
          <a:stretch/>
        </p:blipFill>
        <p:spPr bwMode="auto">
          <a:xfrm>
            <a:off x="1559496" y="866088"/>
            <a:ext cx="9001000" cy="4995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922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3" y="169476"/>
            <a:ext cx="4032899" cy="523220"/>
          </a:xfrm>
          <a:prstGeom prst="rect">
            <a:avLst/>
          </a:prstGeom>
          <a:noFill/>
        </p:spPr>
        <p:txBody>
          <a:bodyPr wrap="none" rtlCol="0">
            <a:spAutoFit/>
          </a:bodyPr>
          <a:lstStyle/>
          <a:p>
            <a:r>
              <a:rPr lang="en-GB" sz="2800" b="1" dirty="0">
                <a:solidFill>
                  <a:schemeClr val="bg1"/>
                </a:solidFill>
              </a:rPr>
              <a:t>Provisional funding bands</a:t>
            </a:r>
          </a:p>
        </p:txBody>
      </p:sp>
      <p:sp>
        <p:nvSpPr>
          <p:cNvPr id="8" name="Rectangle 7"/>
          <p:cNvSpPr/>
          <p:nvPr/>
        </p:nvSpPr>
        <p:spPr>
          <a:xfrm>
            <a:off x="4295801" y="893619"/>
            <a:ext cx="6120679" cy="5424562"/>
          </a:xfrm>
          <a:prstGeom prst="rect">
            <a:avLst/>
          </a:prstGeom>
          <a:noFill/>
          <a:ln>
            <a:noFill/>
          </a:ln>
        </p:spPr>
        <p:txBody>
          <a:bodyPr wrap="square">
            <a:spAutoFit/>
          </a:bodyPr>
          <a:lstStyle/>
          <a:p>
            <a:r>
              <a:rPr lang="en-GB" sz="1600" b="1" dirty="0"/>
              <a:t>Why? </a:t>
            </a:r>
            <a:r>
              <a:rPr lang="en-GB" sz="1600" dirty="0"/>
              <a:t>Setting limits on the amount of government or digital funds that can be used for a single apprenticeship supports quality training whilst ensuring apprenticeships are affordable for individual employers and deliver value for taxpayers.</a:t>
            </a:r>
          </a:p>
          <a:p>
            <a:endParaRPr lang="en-GB" sz="1600" b="1" dirty="0"/>
          </a:p>
          <a:p>
            <a:r>
              <a:rPr lang="en-GB" sz="1600" b="1" dirty="0"/>
              <a:t>Every apprenticeship will be placed in a funding band</a:t>
            </a:r>
          </a:p>
          <a:p>
            <a:pPr marL="285750" indent="-285750">
              <a:buFont typeface="Arial" panose="020B0604020202020204" pitchFamily="34" charset="0"/>
              <a:buChar char="•"/>
            </a:pPr>
            <a:r>
              <a:rPr lang="en-GB" sz="1600" dirty="0">
                <a:solidFill>
                  <a:srgbClr val="0D0D0D"/>
                </a:solidFill>
                <a:ea typeface="Times New Roman"/>
                <a:cs typeface="Times New Roman"/>
              </a:rPr>
              <a:t>All existing and new apprenticeship frameworks and standards will be placed within one of these funding bands. </a:t>
            </a:r>
            <a:r>
              <a:rPr lang="en-GB" sz="1600" dirty="0"/>
              <a:t>This will depend on the level and type of apprenticeship.</a:t>
            </a:r>
          </a:p>
          <a:p>
            <a:pPr marL="285750" indent="-285750">
              <a:buFont typeface="Arial" panose="020B0604020202020204" pitchFamily="34" charset="0"/>
              <a:buChar char="•"/>
            </a:pPr>
            <a:r>
              <a:rPr lang="en-GB" sz="1600" dirty="0">
                <a:solidFill>
                  <a:srgbClr val="0D0D0D"/>
                </a:solidFill>
                <a:ea typeface="Times New Roman"/>
                <a:cs typeface="Times New Roman"/>
              </a:rPr>
              <a:t>The upper limit of each funding band will cap the maximum amount of digital funds an employer who pays the levy can use towards an individual apprenticeship.  </a:t>
            </a:r>
          </a:p>
          <a:p>
            <a:pPr marL="285750" indent="-285750">
              <a:buFont typeface="Arial" panose="020B0604020202020204" pitchFamily="34" charset="0"/>
              <a:buChar char="•"/>
            </a:pPr>
            <a:r>
              <a:rPr lang="en-GB" sz="1600" dirty="0">
                <a:solidFill>
                  <a:srgbClr val="0D0D0D"/>
                </a:solidFill>
                <a:ea typeface="Times New Roman"/>
                <a:cs typeface="Times New Roman"/>
              </a:rPr>
              <a:t>The upper limit of the funding band will also cap the maximum price that government will ‘co-invest’ towards, where an employer does not pay the levy or has insufficient digital funds and is eligible for extra support.  </a:t>
            </a:r>
            <a:endParaRPr lang="en-GB" sz="1600" dirty="0"/>
          </a:p>
          <a:p>
            <a:endParaRPr lang="en-GB" sz="1050" dirty="0"/>
          </a:p>
          <a:p>
            <a:r>
              <a:rPr lang="en-GB" sz="1600" b="1" dirty="0"/>
              <a:t>Employers can negotiate the best price for the training they require </a:t>
            </a:r>
            <a:endParaRPr lang="en-GB" sz="1600" dirty="0"/>
          </a:p>
          <a:p>
            <a:pPr marL="285750" indent="-285750">
              <a:buFont typeface="Arial" panose="020B0604020202020204" pitchFamily="34" charset="0"/>
              <a:buChar char="•"/>
            </a:pPr>
            <a:r>
              <a:rPr lang="en-GB" sz="1600" dirty="0"/>
              <a:t>Employers will be able to negotiate prices with providers.</a:t>
            </a:r>
          </a:p>
          <a:p>
            <a:pPr marL="285750" indent="-285750">
              <a:buFont typeface="Arial" panose="020B0604020202020204" pitchFamily="34" charset="0"/>
              <a:buChar char="•"/>
            </a:pPr>
            <a:r>
              <a:rPr lang="en-GB" sz="1600" dirty="0"/>
              <a:t>If employers want to spend more than the funding band limit, using their own money, then they will be free to do that.</a:t>
            </a:r>
          </a:p>
          <a:p>
            <a:pPr marL="285750" indent="-285750">
              <a:buFont typeface="Arial" panose="020B0604020202020204" pitchFamily="34" charset="0"/>
              <a:buChar char="•"/>
            </a:pPr>
            <a:r>
              <a:rPr lang="en-GB" sz="1600" dirty="0"/>
              <a:t>Funding bands do not have a lower limit.</a:t>
            </a:r>
          </a:p>
        </p:txBody>
      </p:sp>
      <p:graphicFrame>
        <p:nvGraphicFramePr>
          <p:cNvPr id="6" name="Table 5"/>
          <p:cNvGraphicFramePr>
            <a:graphicFrameLocks noGrp="1"/>
          </p:cNvGraphicFramePr>
          <p:nvPr>
            <p:extLst/>
          </p:nvPr>
        </p:nvGraphicFramePr>
        <p:xfrm>
          <a:off x="1568193" y="916227"/>
          <a:ext cx="2610485" cy="5853795"/>
        </p:xfrm>
        <a:graphic>
          <a:graphicData uri="http://schemas.openxmlformats.org/drawingml/2006/table">
            <a:tbl>
              <a:tblPr firstRow="1" firstCol="1" bandRow="1">
                <a:tableStyleId>{5C22544A-7EE6-4342-B048-85BDC9FD1C3A}</a:tableStyleId>
              </a:tblPr>
              <a:tblGrid>
                <a:gridCol w="1247140"/>
                <a:gridCol w="1363345"/>
              </a:tblGrid>
              <a:tr h="372234">
                <a:tc>
                  <a:txBody>
                    <a:bodyPr/>
                    <a:lstStyle/>
                    <a:p>
                      <a:pPr marL="320675" marR="6985" indent="-226695">
                        <a:spcAft>
                          <a:spcPts val="1440"/>
                        </a:spcAft>
                      </a:pPr>
                      <a:r>
                        <a:rPr lang="en-GB" sz="1200" dirty="0">
                          <a:effectLst/>
                        </a:rPr>
                        <a:t>Number</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dirty="0">
                          <a:effectLst/>
                        </a:rPr>
                        <a:t>Band limit</a:t>
                      </a:r>
                      <a:endParaRPr lang="en-GB" sz="1200" dirty="0">
                        <a:effectLst/>
                        <a:latin typeface="Arial"/>
                        <a:ea typeface="Times New Roman"/>
                        <a:cs typeface="Times New Roman"/>
                      </a:endParaRPr>
                    </a:p>
                  </a:txBody>
                  <a:tcPr marL="68580" marR="68580" marT="9525" marB="0" anchor="ctr"/>
                </a:tc>
              </a:tr>
              <a:tr h="452845">
                <a:tc>
                  <a:txBody>
                    <a:bodyPr/>
                    <a:lstStyle/>
                    <a:p>
                      <a:pPr marL="547370" marR="6985" indent="-226695">
                        <a:spcAft>
                          <a:spcPts val="1440"/>
                        </a:spcAft>
                      </a:pPr>
                      <a:r>
                        <a:rPr lang="en-GB" sz="1200" dirty="0">
                          <a:effectLst/>
                        </a:rPr>
                        <a:t>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£1,500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£3,500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6</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7</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8</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£6,000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9</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£9,000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10</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£12,000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11</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15,000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12</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18,000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13</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smtClean="0">
                          <a:effectLst/>
                        </a:rPr>
                        <a:t>£21,000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14</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a:t>
                      </a:r>
                      <a:r>
                        <a:rPr lang="en-GB" sz="1200" b="1" dirty="0" smtClean="0">
                          <a:effectLst/>
                        </a:rPr>
                        <a:t>24,000</a:t>
                      </a:r>
                      <a:endParaRPr lang="en-GB" sz="1200" b="1" dirty="0">
                        <a:effectLst/>
                        <a:latin typeface="Arial"/>
                        <a:ea typeface="Times New Roman"/>
                        <a:cs typeface="Times New Roman"/>
                      </a:endParaRPr>
                    </a:p>
                  </a:txBody>
                  <a:tcPr marL="9525" marR="9525" marT="9525" marB="0" anchor="ctr"/>
                </a:tc>
              </a:tr>
              <a:tr h="359194">
                <a:tc>
                  <a:txBody>
                    <a:bodyPr/>
                    <a:lstStyle/>
                    <a:p>
                      <a:pPr marL="547370" marR="6985" indent="-226695">
                        <a:spcAft>
                          <a:spcPts val="1440"/>
                        </a:spcAft>
                      </a:pPr>
                      <a:r>
                        <a:rPr lang="en-GB" sz="1200" dirty="0">
                          <a:effectLst/>
                        </a:rPr>
                        <a:t>15</a:t>
                      </a:r>
                      <a:endParaRPr lang="en-GB" sz="1200" dirty="0">
                        <a:effectLst/>
                        <a:latin typeface="Arial"/>
                        <a:ea typeface="Times New Roman"/>
                        <a:cs typeface="Times New Roman"/>
                      </a:endParaRPr>
                    </a:p>
                  </a:txBody>
                  <a:tcPr marL="68580" marR="68580" marT="9525" marB="0" anchor="ctr"/>
                </a:tc>
                <a:tc>
                  <a:txBody>
                    <a:bodyPr/>
                    <a:lstStyle/>
                    <a:p>
                      <a:pPr marL="547370" marR="6985" indent="-226695">
                        <a:spcAft>
                          <a:spcPts val="1440"/>
                        </a:spcAft>
                      </a:pPr>
                      <a:r>
                        <a:rPr lang="en-GB" sz="1200" b="1" dirty="0">
                          <a:effectLst/>
                        </a:rPr>
                        <a:t>£27,000</a:t>
                      </a:r>
                      <a:endParaRPr lang="en-GB" sz="1200" b="1" dirty="0">
                        <a:effectLst/>
                        <a:latin typeface="Arial"/>
                        <a:ea typeface="Times New Roman"/>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1624784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2" y="169476"/>
            <a:ext cx="6406818" cy="523220"/>
          </a:xfrm>
          <a:prstGeom prst="rect">
            <a:avLst/>
          </a:prstGeom>
          <a:noFill/>
        </p:spPr>
        <p:txBody>
          <a:bodyPr wrap="none" rtlCol="0">
            <a:spAutoFit/>
          </a:bodyPr>
          <a:lstStyle/>
          <a:p>
            <a:r>
              <a:rPr lang="en-GB" sz="2800" b="1" dirty="0">
                <a:solidFill>
                  <a:schemeClr val="bg1"/>
                </a:solidFill>
              </a:rPr>
              <a:t>Provisional funding bands for frameworks</a:t>
            </a:r>
          </a:p>
        </p:txBody>
      </p:sp>
      <p:sp>
        <p:nvSpPr>
          <p:cNvPr id="2" name="Slide Number Placeholder 1"/>
          <p:cNvSpPr>
            <a:spLocks noGrp="1"/>
          </p:cNvSpPr>
          <p:nvPr>
            <p:ph type="sldNum" sz="quarter" idx="12"/>
          </p:nvPr>
        </p:nvSpPr>
        <p:spPr/>
        <p:txBody>
          <a:bodyPr/>
          <a:lstStyle/>
          <a:p>
            <a:fld id="{148B6853-4C35-4469-A4A9-845EAD63436B}" type="slidenum">
              <a:rPr lang="en-GB" smtClean="0"/>
              <a:t>5</a:t>
            </a:fld>
            <a:endParaRPr lang="en-GB"/>
          </a:p>
        </p:txBody>
      </p:sp>
      <p:sp>
        <p:nvSpPr>
          <p:cNvPr id="3" name="Rectangle 2"/>
          <p:cNvSpPr/>
          <p:nvPr/>
        </p:nvSpPr>
        <p:spPr>
          <a:xfrm>
            <a:off x="1775520" y="2411591"/>
            <a:ext cx="8640960" cy="3754874"/>
          </a:xfrm>
          <a:prstGeom prst="rect">
            <a:avLst/>
          </a:prstGeom>
          <a:solidFill>
            <a:schemeClr val="bg1">
              <a:lumMod val="85000"/>
            </a:schemeClr>
          </a:solidFill>
        </p:spPr>
        <p:txBody>
          <a:bodyPr wrap="square">
            <a:spAutoFit/>
          </a:bodyPr>
          <a:lstStyle/>
          <a:p>
            <a:r>
              <a:rPr lang="en-GB" sz="1400" b="1" dirty="0"/>
              <a:t>Proposals</a:t>
            </a:r>
          </a:p>
          <a:p>
            <a:pPr marL="285750" indent="-285750">
              <a:buFont typeface="Arial" panose="020B0604020202020204" pitchFamily="34" charset="0"/>
              <a:buChar char="•"/>
            </a:pPr>
            <a:r>
              <a:rPr lang="en-GB" sz="1400" dirty="0"/>
              <a:t>We propose to </a:t>
            </a:r>
            <a:r>
              <a:rPr lang="en-GB" sz="1400" b="1" dirty="0"/>
              <a:t>allocate each individual framework pathway to a single funding band, regardless of the age of the learner, or geographic location. </a:t>
            </a:r>
            <a:r>
              <a:rPr lang="en-GB" sz="1400" dirty="0"/>
              <a:t>This will bring frameworks into line with the funding system for apprenticeship standards and dramatically simplify the experience of employers. </a:t>
            </a:r>
          </a:p>
          <a:p>
            <a:pPr marL="285750" indent="-285750">
              <a:buFont typeface="Arial" panose="020B0604020202020204" pitchFamily="34" charset="0"/>
              <a:buChar char="•"/>
            </a:pPr>
            <a:r>
              <a:rPr lang="en-GB" sz="1400" b="1" dirty="0"/>
              <a:t>We propose to allocate individual framework pathways to the nearest funding band based on the current rate of funding the government pays providers for training adult apprentices. </a:t>
            </a:r>
          </a:p>
          <a:p>
            <a:endParaRPr lang="en-GB" sz="1400" dirty="0"/>
          </a:p>
          <a:p>
            <a:r>
              <a:rPr lang="en-GB" sz="1400" dirty="0"/>
              <a:t>For all </a:t>
            </a:r>
            <a:r>
              <a:rPr lang="en-GB" sz="1400" b="1" dirty="0"/>
              <a:t>STEM framework pathways </a:t>
            </a:r>
            <a:r>
              <a:rPr lang="en-GB" sz="1400" dirty="0"/>
              <a:t>we propose to increase the current government-funded adult rate by 40% at Level 2 and 80% at Level 3 and above, and then allocate these frameworks to the nearest funding band.  This uplift takes into account the fact that employers of these apprentices are currently disproportionately likely to be paying extra to providers on top of the funding provided by government.  </a:t>
            </a:r>
          </a:p>
          <a:p>
            <a:endParaRPr lang="en-GB" sz="1400" dirty="0"/>
          </a:p>
          <a:p>
            <a:r>
              <a:rPr lang="en-GB" sz="1400" dirty="0"/>
              <a:t>For this purpose, we propose to determine STEM frameworks by sector subject area.  There are thirteen sector subject areas and we propose to apply the uplifts to: Engineering and Manufacturing Technologies; Information and Communication Technology; Science and Mathematics; and Construction, Planning and the Built Environment.  </a:t>
            </a:r>
          </a:p>
          <a:p>
            <a:endParaRPr lang="en-GB" sz="1400" dirty="0"/>
          </a:p>
          <a:p>
            <a:r>
              <a:rPr lang="en-GB" sz="1400" b="1" dirty="0"/>
              <a:t>We invite feedback from employers and providers about this proposal, including how STEM should be defined.</a:t>
            </a:r>
          </a:p>
        </p:txBody>
      </p:sp>
      <p:sp>
        <p:nvSpPr>
          <p:cNvPr id="5" name="Rectangle 4"/>
          <p:cNvSpPr/>
          <p:nvPr/>
        </p:nvSpPr>
        <p:spPr>
          <a:xfrm>
            <a:off x="1775520" y="980729"/>
            <a:ext cx="8640960" cy="1169551"/>
          </a:xfrm>
          <a:prstGeom prst="rect">
            <a:avLst/>
          </a:prstGeom>
          <a:solidFill>
            <a:schemeClr val="bg1">
              <a:lumMod val="95000"/>
            </a:schemeClr>
          </a:solidFill>
        </p:spPr>
        <p:txBody>
          <a:bodyPr wrap="square">
            <a:spAutoFit/>
          </a:bodyPr>
          <a:lstStyle/>
          <a:p>
            <a:r>
              <a:rPr lang="en-GB" sz="1400" b="1" dirty="0"/>
              <a:t>Current system</a:t>
            </a:r>
          </a:p>
          <a:p>
            <a:r>
              <a:rPr lang="en-GB" sz="1400" dirty="0"/>
              <a:t>Government funds apprenticeship frameworks at different rates depending on the age of the learner. In future we will be putting funding in the hands of employers and the system needs to be simple for them to navigate, choose the apprenticeship training they want to purchase and negotiate on price.  That means we have to simplify some of the complex funding arrangements that currently exist, while retaining the right incentives for high quality training. </a:t>
            </a:r>
          </a:p>
        </p:txBody>
      </p:sp>
    </p:spTree>
    <p:extLst>
      <p:ext uri="{BB962C8B-B14F-4D97-AF65-F5344CB8AC3E}">
        <p14:creationId xmlns:p14="http://schemas.microsoft.com/office/powerpoint/2010/main" val="3542682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3" y="169476"/>
            <a:ext cx="6084999" cy="523220"/>
          </a:xfrm>
          <a:prstGeom prst="rect">
            <a:avLst/>
          </a:prstGeom>
          <a:noFill/>
        </p:spPr>
        <p:txBody>
          <a:bodyPr wrap="none" rtlCol="0">
            <a:spAutoFit/>
          </a:bodyPr>
          <a:lstStyle/>
          <a:p>
            <a:r>
              <a:rPr lang="en-GB" sz="2800" b="1" dirty="0">
                <a:solidFill>
                  <a:schemeClr val="bg1"/>
                </a:solidFill>
              </a:rPr>
              <a:t>Provisional funding bands for standards</a:t>
            </a:r>
          </a:p>
        </p:txBody>
      </p:sp>
      <p:sp>
        <p:nvSpPr>
          <p:cNvPr id="2" name="Slide Number Placeholder 1"/>
          <p:cNvSpPr>
            <a:spLocks noGrp="1"/>
          </p:cNvSpPr>
          <p:nvPr>
            <p:ph type="sldNum" sz="quarter" idx="12"/>
          </p:nvPr>
        </p:nvSpPr>
        <p:spPr/>
        <p:txBody>
          <a:bodyPr/>
          <a:lstStyle/>
          <a:p>
            <a:fld id="{148B6853-4C35-4469-A4A9-845EAD63436B}" type="slidenum">
              <a:rPr lang="en-GB" smtClean="0"/>
              <a:t>6</a:t>
            </a:fld>
            <a:endParaRPr lang="en-GB"/>
          </a:p>
        </p:txBody>
      </p:sp>
      <p:sp>
        <p:nvSpPr>
          <p:cNvPr id="3" name="Rectangle 2"/>
          <p:cNvSpPr/>
          <p:nvPr/>
        </p:nvSpPr>
        <p:spPr>
          <a:xfrm>
            <a:off x="1703510" y="1988840"/>
            <a:ext cx="8784978" cy="4832092"/>
          </a:xfrm>
          <a:prstGeom prst="rect">
            <a:avLst/>
          </a:prstGeom>
          <a:solidFill>
            <a:schemeClr val="bg1">
              <a:lumMod val="85000"/>
            </a:schemeClr>
          </a:solidFill>
        </p:spPr>
        <p:txBody>
          <a:bodyPr wrap="square">
            <a:spAutoFit/>
          </a:bodyPr>
          <a:lstStyle/>
          <a:p>
            <a:r>
              <a:rPr lang="en-GB" sz="1400" b="1" dirty="0"/>
              <a:t>Proposals</a:t>
            </a:r>
          </a:p>
          <a:p>
            <a:pPr marL="285750" indent="-285750">
              <a:buFont typeface="Arial" panose="020B0604020202020204" pitchFamily="34" charset="0"/>
              <a:buChar char="•"/>
            </a:pPr>
            <a:r>
              <a:rPr lang="en-GB" sz="1400" dirty="0"/>
              <a:t>Apprenticeship standards are employer-designed and offer employers and apprentices a more robust and relevant training experience. This is recognised in the current funding system and we will recognise it in the new system by allocating higher funding bands to apprenticeship standards, relative to equivalent frameworks, where appropriate.</a:t>
            </a:r>
          </a:p>
          <a:p>
            <a:r>
              <a:rPr lang="en-GB" sz="1400" dirty="0"/>
              <a:t>We propose that existing apprenticeship standards are allocated to new funding bands according to the following principles:</a:t>
            </a:r>
          </a:p>
          <a:p>
            <a:pPr marL="285750" indent="-285750">
              <a:buFont typeface="Arial" panose="020B0604020202020204" pitchFamily="34" charset="0"/>
              <a:buChar char="•"/>
            </a:pPr>
            <a:r>
              <a:rPr lang="en-GB" sz="1400" dirty="0"/>
              <a:t>Lower cost standards should be allocated to the new funding band that most closely aligns with the current funding band the standard is assigned to.  For example, all standards in the current band 2 (maximum of £4,500 total core funding) will be allocated to the proposed new band 5, which has an upper limit of £5,000.</a:t>
            </a:r>
          </a:p>
          <a:p>
            <a:pPr marL="285750" indent="-285750">
              <a:buFont typeface="Arial" panose="020B0604020202020204" pitchFamily="34" charset="0"/>
              <a:buChar char="•"/>
            </a:pPr>
            <a:r>
              <a:rPr lang="en-GB" sz="1400" dirty="0"/>
              <a:t>Those standards currently assigned to the widest and highest cost funding band, which ranges from £12,000 to £27,000, will be allocated to a new band within this range.  When identifying where individual standards should fit within this range we have taken into account:</a:t>
            </a:r>
          </a:p>
          <a:p>
            <a:pPr marL="857250" lvl="1" indent="-400050">
              <a:buFont typeface="+mj-lt"/>
              <a:buAutoNum type="romanLcPeriod"/>
            </a:pPr>
            <a:r>
              <a:rPr lang="en-GB" sz="1400" dirty="0"/>
              <a:t>Where there have been starts on standards and we have reliable data, the actual prices employers have negotiated with providers.</a:t>
            </a:r>
          </a:p>
          <a:p>
            <a:pPr marL="857250" lvl="1" indent="-400050">
              <a:buFont typeface="+mj-lt"/>
              <a:buAutoNum type="romanLcPeriod"/>
            </a:pPr>
            <a:r>
              <a:rPr lang="en-GB" sz="1400" dirty="0"/>
              <a:t>The evidence originally presented by Trailblazer employers on the estimated costs of training, and taking into account only those costs which are eligible for public funding according to the existing funding rules.</a:t>
            </a:r>
          </a:p>
          <a:p>
            <a:pPr marL="857250" lvl="1" indent="-400050">
              <a:buFont typeface="+mj-lt"/>
              <a:buAutoNum type="romanLcPeriod"/>
            </a:pPr>
            <a:r>
              <a:rPr lang="en-GB" sz="1400" dirty="0"/>
              <a:t>The funding bands set for equivalent frameworks, where comparisons exist.</a:t>
            </a:r>
          </a:p>
          <a:p>
            <a:pPr marL="857250" lvl="1" indent="-400050">
              <a:buFont typeface="+mj-lt"/>
              <a:buAutoNum type="romanLcPeriod"/>
            </a:pPr>
            <a:r>
              <a:rPr lang="en-GB" sz="1400" dirty="0"/>
              <a:t>The level and nature of the training, and consistency across similar types of apprenticeship standard.   </a:t>
            </a:r>
          </a:p>
          <a:p>
            <a:endParaRPr lang="en-GB" sz="1400" dirty="0"/>
          </a:p>
          <a:p>
            <a:r>
              <a:rPr lang="en-GB" sz="1400" b="1" dirty="0"/>
              <a:t>We invite feedback from employers and providers on these proposals</a:t>
            </a:r>
            <a:r>
              <a:rPr lang="en-GB" sz="1400" dirty="0"/>
              <a:t>, which aim to support quality apprenticeship starts whilst ensuring value for money and that apprenticeships are accessible to employers of all sizes.</a:t>
            </a:r>
          </a:p>
        </p:txBody>
      </p:sp>
      <p:sp>
        <p:nvSpPr>
          <p:cNvPr id="5" name="Rectangle 4"/>
          <p:cNvSpPr/>
          <p:nvPr/>
        </p:nvSpPr>
        <p:spPr>
          <a:xfrm>
            <a:off x="1713036" y="980729"/>
            <a:ext cx="8775452" cy="954107"/>
          </a:xfrm>
          <a:prstGeom prst="rect">
            <a:avLst/>
          </a:prstGeom>
          <a:solidFill>
            <a:schemeClr val="bg1">
              <a:lumMod val="95000"/>
            </a:schemeClr>
          </a:solidFill>
        </p:spPr>
        <p:txBody>
          <a:bodyPr wrap="square">
            <a:spAutoFit/>
          </a:bodyPr>
          <a:lstStyle/>
          <a:p>
            <a:r>
              <a:rPr lang="en-GB" sz="1400" b="1" dirty="0"/>
              <a:t>Current system</a:t>
            </a:r>
          </a:p>
          <a:p>
            <a:r>
              <a:rPr lang="en-GB" sz="1400" dirty="0"/>
              <a:t>Currently, standards are currently paid for through a combination of government and employer funding.  The government pays two-thirds of the cost and employers are required to pay one-third, and the maximum total core funding for the most expensive standard in the highest funding band is £27,000. </a:t>
            </a:r>
          </a:p>
        </p:txBody>
      </p:sp>
    </p:spTree>
    <p:extLst>
      <p:ext uri="{BB962C8B-B14F-4D97-AF65-F5344CB8AC3E}">
        <p14:creationId xmlns:p14="http://schemas.microsoft.com/office/powerpoint/2010/main" val="364547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2" y="169476"/>
            <a:ext cx="2360198" cy="523220"/>
          </a:xfrm>
          <a:prstGeom prst="rect">
            <a:avLst/>
          </a:prstGeom>
          <a:noFill/>
        </p:spPr>
        <p:txBody>
          <a:bodyPr wrap="none" rtlCol="0">
            <a:spAutoFit/>
          </a:bodyPr>
          <a:lstStyle/>
          <a:p>
            <a:r>
              <a:rPr lang="en-GB" sz="2800" b="1" dirty="0">
                <a:solidFill>
                  <a:schemeClr val="bg1"/>
                </a:solidFill>
              </a:rPr>
              <a:t>Co-Investment</a:t>
            </a:r>
          </a:p>
        </p:txBody>
      </p:sp>
      <p:sp>
        <p:nvSpPr>
          <p:cNvPr id="8" name="Rectangle 7"/>
          <p:cNvSpPr/>
          <p:nvPr/>
        </p:nvSpPr>
        <p:spPr>
          <a:xfrm>
            <a:off x="1870473" y="915605"/>
            <a:ext cx="8568951" cy="5355312"/>
          </a:xfrm>
          <a:prstGeom prst="rect">
            <a:avLst/>
          </a:prstGeom>
          <a:ln>
            <a:noFill/>
          </a:ln>
        </p:spPr>
        <p:txBody>
          <a:bodyPr wrap="square">
            <a:spAutoFit/>
          </a:bodyPr>
          <a:lstStyle/>
          <a:p>
            <a:r>
              <a:rPr lang="en-GB" sz="1900" dirty="0"/>
              <a:t>There are </a:t>
            </a:r>
            <a:r>
              <a:rPr lang="en-GB" sz="1900" u="sng" dirty="0"/>
              <a:t>two types of employers </a:t>
            </a:r>
            <a:r>
              <a:rPr lang="en-GB" sz="1900" dirty="0"/>
              <a:t>who will be benefit from government support towards the cost of their apprenticeships training:</a:t>
            </a:r>
          </a:p>
          <a:p>
            <a:pPr marL="914400" lvl="1" indent="-457200">
              <a:buFont typeface="+mj-lt"/>
              <a:buAutoNum type="arabicPeriod"/>
            </a:pPr>
            <a:r>
              <a:rPr lang="en-GB" sz="1900" dirty="0"/>
              <a:t>Employers who haven’t paid the levy and want to purchase apprenticeship training from a provider</a:t>
            </a:r>
          </a:p>
          <a:p>
            <a:pPr marL="914400" lvl="1" indent="-457200">
              <a:buFont typeface="+mj-lt"/>
              <a:buAutoNum type="arabicPeriod"/>
            </a:pPr>
            <a:r>
              <a:rPr lang="en-GB" sz="1900" dirty="0"/>
              <a:t>A levy-paying employer who with insufficient funds in their digital account to pay for the cost of training and assessment they want to purchase</a:t>
            </a:r>
          </a:p>
          <a:p>
            <a:endParaRPr lang="en-GB" sz="1900" b="1"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endParaRPr lang="en-GB" sz="1900" dirty="0"/>
          </a:p>
          <a:p>
            <a:r>
              <a:rPr lang="en-GB" sz="1900" dirty="0"/>
              <a:t>We propose that:</a:t>
            </a:r>
          </a:p>
          <a:p>
            <a:pPr marL="342900" indent="-342900">
              <a:buFont typeface="Arial" panose="020B0604020202020204" pitchFamily="34" charset="0"/>
              <a:buChar char="•"/>
            </a:pPr>
            <a:r>
              <a:rPr lang="en-GB" sz="1900" dirty="0"/>
              <a:t>The</a:t>
            </a:r>
            <a:r>
              <a:rPr lang="en-GB" sz="1900" b="1" dirty="0"/>
              <a:t> government pays 90%</a:t>
            </a:r>
            <a:r>
              <a:rPr lang="en-GB" sz="1900" dirty="0"/>
              <a:t> of the costs of training and assessment.</a:t>
            </a:r>
          </a:p>
          <a:p>
            <a:pPr marL="342900" indent="-342900">
              <a:buFont typeface="Arial" panose="020B0604020202020204" pitchFamily="34" charset="0"/>
              <a:buChar char="•"/>
            </a:pPr>
            <a:r>
              <a:rPr lang="en-GB" sz="1900" dirty="0"/>
              <a:t>The </a:t>
            </a:r>
            <a:r>
              <a:rPr lang="en-GB" sz="1900" b="1" dirty="0"/>
              <a:t>employer will be responsible for paying 10% </a:t>
            </a:r>
            <a:r>
              <a:rPr lang="en-GB" sz="1900" dirty="0"/>
              <a:t>of the costs. </a:t>
            </a:r>
          </a:p>
        </p:txBody>
      </p:sp>
      <p:sp>
        <p:nvSpPr>
          <p:cNvPr id="2" name="Slide Number Placeholder 1"/>
          <p:cNvSpPr>
            <a:spLocks noGrp="1"/>
          </p:cNvSpPr>
          <p:nvPr>
            <p:ph type="sldNum" sz="quarter" idx="12"/>
          </p:nvPr>
        </p:nvSpPr>
        <p:spPr/>
        <p:txBody>
          <a:bodyPr/>
          <a:lstStyle/>
          <a:p>
            <a:fld id="{148B6853-4C35-4469-A4A9-845EAD63436B}" type="slidenum">
              <a:rPr lang="en-GB" smtClean="0"/>
              <a:t>7</a:t>
            </a:fld>
            <a:endParaRPr lang="en-GB" dirty="0"/>
          </a:p>
        </p:txBody>
      </p:sp>
      <p:graphicFrame>
        <p:nvGraphicFramePr>
          <p:cNvPr id="6" name="Chart 5"/>
          <p:cNvGraphicFramePr/>
          <p:nvPr>
            <p:extLst/>
          </p:nvPr>
        </p:nvGraphicFramePr>
        <p:xfrm>
          <a:off x="2639617" y="2780928"/>
          <a:ext cx="6081721" cy="3184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8650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03512" y="169476"/>
            <a:ext cx="4783104" cy="523220"/>
          </a:xfrm>
          <a:prstGeom prst="rect">
            <a:avLst/>
          </a:prstGeom>
          <a:noFill/>
        </p:spPr>
        <p:txBody>
          <a:bodyPr wrap="none" rtlCol="0">
            <a:spAutoFit/>
          </a:bodyPr>
          <a:lstStyle/>
          <a:p>
            <a:r>
              <a:rPr lang="en-GB" sz="2800" b="1" dirty="0">
                <a:solidFill>
                  <a:prstClr val="white"/>
                </a:solidFill>
              </a:rPr>
              <a:t>Funding limits– how they work</a:t>
            </a:r>
          </a:p>
        </p:txBody>
      </p:sp>
      <p:cxnSp>
        <p:nvCxnSpPr>
          <p:cNvPr id="6" name="Straight Connector 5"/>
          <p:cNvCxnSpPr/>
          <p:nvPr/>
        </p:nvCxnSpPr>
        <p:spPr>
          <a:xfrm>
            <a:off x="6094800" y="521200"/>
            <a:ext cx="1200" cy="6004145"/>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615280" y="445749"/>
            <a:ext cx="4320480" cy="1708160"/>
          </a:xfrm>
          <a:prstGeom prst="rect">
            <a:avLst/>
          </a:prstGeom>
        </p:spPr>
        <p:txBody>
          <a:bodyPr wrap="square">
            <a:spAutoFit/>
          </a:bodyPr>
          <a:lstStyle/>
          <a:p>
            <a:pPr marL="342900" indent="-342900">
              <a:buFont typeface="Arial" panose="020B0604020202020204" pitchFamily="34" charset="0"/>
              <a:buChar char="•"/>
            </a:pPr>
            <a:r>
              <a:rPr lang="en-GB" sz="1500" dirty="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r>
              <a:rPr lang="en-GB" sz="1500" dirty="0">
                <a:solidFill>
                  <a:prstClr val="black"/>
                </a:solidFill>
              </a:rPr>
              <a:t>Price you negotiate with your training provider = </a:t>
            </a:r>
            <a:r>
              <a:rPr lang="en-GB" sz="1500" b="1" dirty="0">
                <a:solidFill>
                  <a:srgbClr val="C00000"/>
                </a:solidFill>
              </a:rPr>
              <a:t>£5,000 </a:t>
            </a: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r>
              <a:rPr lang="en-GB" sz="1500" dirty="0">
                <a:solidFill>
                  <a:prstClr val="black"/>
                </a:solidFill>
              </a:rPr>
              <a:t>The cost is </a:t>
            </a:r>
            <a:r>
              <a:rPr lang="en-GB" sz="1500" b="1" dirty="0">
                <a:solidFill>
                  <a:srgbClr val="C00000"/>
                </a:solidFill>
              </a:rPr>
              <a:t>within </a:t>
            </a:r>
            <a:r>
              <a:rPr lang="en-GB" sz="1500" dirty="0">
                <a:solidFill>
                  <a:prstClr val="black"/>
                </a:solidFill>
              </a:rPr>
              <a:t>the funding band limit</a:t>
            </a:r>
          </a:p>
          <a:p>
            <a:pPr marL="342900" indent="-342900">
              <a:buFont typeface="Arial" panose="020B0604020202020204" pitchFamily="34" charset="0"/>
              <a:buChar char="•"/>
            </a:pPr>
            <a:endParaRPr lang="en-GB" sz="1500" dirty="0">
              <a:solidFill>
                <a:prstClr val="black"/>
              </a:solidFill>
            </a:endParaRPr>
          </a:p>
        </p:txBody>
      </p:sp>
      <p:sp>
        <p:nvSpPr>
          <p:cNvPr id="8" name="Rectangle 7"/>
          <p:cNvSpPr/>
          <p:nvPr/>
        </p:nvSpPr>
        <p:spPr>
          <a:xfrm>
            <a:off x="6144703" y="445749"/>
            <a:ext cx="4385520" cy="1708160"/>
          </a:xfrm>
          <a:prstGeom prst="rect">
            <a:avLst/>
          </a:prstGeom>
        </p:spPr>
        <p:txBody>
          <a:bodyPr wrap="square">
            <a:spAutoFit/>
          </a:bodyPr>
          <a:lstStyle/>
          <a:p>
            <a:pPr marL="342900" indent="-342900">
              <a:buFont typeface="Arial" panose="020B0604020202020204" pitchFamily="34" charset="0"/>
              <a:buChar char="•"/>
            </a:pPr>
            <a:r>
              <a:rPr lang="en-GB" sz="1500" dirty="0">
                <a:solidFill>
                  <a:prstClr val="black"/>
                </a:solidFill>
              </a:rPr>
              <a:t>Example funding band limit = </a:t>
            </a:r>
            <a:r>
              <a:rPr lang="en-GB" sz="1500" b="1" dirty="0">
                <a:solidFill>
                  <a:srgbClr val="C00000"/>
                </a:solidFill>
              </a:rPr>
              <a:t>£6,000 </a:t>
            </a: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r>
              <a:rPr lang="en-GB" sz="1500" dirty="0">
                <a:solidFill>
                  <a:prstClr val="black"/>
                </a:solidFill>
              </a:rPr>
              <a:t>Price you negotiate with your training provider = </a:t>
            </a:r>
            <a:r>
              <a:rPr lang="en-GB" sz="1500" b="1" dirty="0">
                <a:solidFill>
                  <a:srgbClr val="C00000"/>
                </a:solidFill>
              </a:rPr>
              <a:t>£7,500 </a:t>
            </a:r>
          </a:p>
          <a:p>
            <a:pPr marL="342900" indent="-342900">
              <a:buFont typeface="Arial" panose="020B0604020202020204" pitchFamily="34" charset="0"/>
              <a:buChar char="•"/>
            </a:pPr>
            <a:endParaRPr lang="en-GB" sz="1500" dirty="0">
              <a:solidFill>
                <a:prstClr val="black"/>
              </a:solidFill>
            </a:endParaRPr>
          </a:p>
          <a:p>
            <a:pPr marL="342900" indent="-342900">
              <a:buFont typeface="Arial" panose="020B0604020202020204" pitchFamily="34" charset="0"/>
              <a:buChar char="•"/>
            </a:pPr>
            <a:r>
              <a:rPr lang="en-GB" sz="1500" dirty="0">
                <a:solidFill>
                  <a:prstClr val="black"/>
                </a:solidFill>
              </a:rPr>
              <a:t>The cost is </a:t>
            </a:r>
            <a:r>
              <a:rPr lang="en-GB" sz="1500" b="1" dirty="0">
                <a:solidFill>
                  <a:srgbClr val="C00000"/>
                </a:solidFill>
              </a:rPr>
              <a:t>above </a:t>
            </a:r>
            <a:r>
              <a:rPr lang="en-GB" sz="1500" dirty="0">
                <a:solidFill>
                  <a:prstClr val="black"/>
                </a:solidFill>
              </a:rPr>
              <a:t>the funding band limit</a:t>
            </a:r>
          </a:p>
          <a:p>
            <a:pPr marL="342900" indent="-342900">
              <a:buFont typeface="Arial" panose="020B0604020202020204" pitchFamily="34" charset="0"/>
              <a:buChar char="•"/>
            </a:pPr>
            <a:endParaRPr lang="en-GB" sz="1500" dirty="0">
              <a:solidFill>
                <a:prstClr val="black"/>
              </a:solidFill>
            </a:endParaRPr>
          </a:p>
        </p:txBody>
      </p:sp>
      <p:sp>
        <p:nvSpPr>
          <p:cNvPr id="9" name="Rectangle 8"/>
          <p:cNvSpPr/>
          <p:nvPr/>
        </p:nvSpPr>
        <p:spPr>
          <a:xfrm>
            <a:off x="1576373" y="92223"/>
            <a:ext cx="4479520" cy="369332"/>
          </a:xfrm>
          <a:prstGeom prst="rect">
            <a:avLst/>
          </a:prstGeom>
          <a:solidFill>
            <a:schemeClr val="accent3">
              <a:lumMod val="40000"/>
              <a:lumOff val="60000"/>
            </a:schemeClr>
          </a:solidFill>
        </p:spPr>
        <p:txBody>
          <a:bodyPr wrap="square">
            <a:spAutoFit/>
          </a:bodyPr>
          <a:lstStyle/>
          <a:p>
            <a:pPr algn="ctr"/>
            <a:r>
              <a:rPr lang="en-GB" b="1" dirty="0">
                <a:solidFill>
                  <a:prstClr val="black"/>
                </a:solidFill>
              </a:rPr>
              <a:t>WITHIN THE FUNDING BAND LIMIT</a:t>
            </a:r>
          </a:p>
        </p:txBody>
      </p:sp>
      <p:sp>
        <p:nvSpPr>
          <p:cNvPr id="10" name="Rectangle 9"/>
          <p:cNvSpPr/>
          <p:nvPr/>
        </p:nvSpPr>
        <p:spPr>
          <a:xfrm>
            <a:off x="6055893" y="92223"/>
            <a:ext cx="4479520" cy="369332"/>
          </a:xfrm>
          <a:prstGeom prst="rect">
            <a:avLst/>
          </a:prstGeom>
          <a:solidFill>
            <a:schemeClr val="accent2">
              <a:lumMod val="40000"/>
              <a:lumOff val="60000"/>
            </a:schemeClr>
          </a:solidFill>
        </p:spPr>
        <p:txBody>
          <a:bodyPr wrap="square">
            <a:spAutoFit/>
          </a:bodyPr>
          <a:lstStyle/>
          <a:p>
            <a:pPr algn="ctr"/>
            <a:r>
              <a:rPr lang="en-GB" b="1" dirty="0">
                <a:solidFill>
                  <a:prstClr val="black"/>
                </a:solidFill>
              </a:rPr>
              <a:t>OVER THE FUNDING BAND LIMIT</a:t>
            </a:r>
          </a:p>
        </p:txBody>
      </p:sp>
      <p:cxnSp>
        <p:nvCxnSpPr>
          <p:cNvPr id="11" name="Straight Connector 10"/>
          <p:cNvCxnSpPr/>
          <p:nvPr/>
        </p:nvCxnSpPr>
        <p:spPr>
          <a:xfrm flipH="1">
            <a:off x="3771474" y="3128194"/>
            <a:ext cx="4047" cy="3325142"/>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11233" y="3015440"/>
            <a:ext cx="2160240" cy="954107"/>
          </a:xfrm>
          <a:prstGeom prst="rect">
            <a:avLst/>
          </a:prstGeom>
        </p:spPr>
        <p:txBody>
          <a:bodyPr wrap="square">
            <a:spAutoFit/>
          </a:bodyPr>
          <a:lstStyle/>
          <a:p>
            <a:r>
              <a:rPr lang="en-GB" sz="1400" b="1" dirty="0">
                <a:solidFill>
                  <a:prstClr val="black"/>
                </a:solidFill>
              </a:rPr>
              <a:t>£5,000</a:t>
            </a:r>
            <a:r>
              <a:rPr lang="en-GB" sz="1400" dirty="0">
                <a:solidFill>
                  <a:prstClr val="black"/>
                </a:solidFill>
              </a:rPr>
              <a:t> </a:t>
            </a:r>
            <a:r>
              <a:rPr lang="en-GB" sz="1400" b="1" dirty="0">
                <a:solidFill>
                  <a:prstClr val="black"/>
                </a:solidFill>
              </a:rPr>
              <a:t>will be deducted from your digital account</a:t>
            </a:r>
            <a:r>
              <a:rPr lang="en-GB" sz="1400" dirty="0">
                <a:solidFill>
                  <a:prstClr val="black"/>
                </a:solidFill>
              </a:rPr>
              <a:t> over the life of the apprenticeship.</a:t>
            </a:r>
          </a:p>
        </p:txBody>
      </p:sp>
      <p:sp>
        <p:nvSpPr>
          <p:cNvPr id="13" name="Rectangle 12"/>
          <p:cNvSpPr/>
          <p:nvPr/>
        </p:nvSpPr>
        <p:spPr>
          <a:xfrm>
            <a:off x="1703512"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a:solidFill>
                  <a:prstClr val="black"/>
                </a:solidFill>
              </a:rPr>
              <a:t>With enough funding in your account</a:t>
            </a:r>
          </a:p>
        </p:txBody>
      </p:sp>
      <p:sp>
        <p:nvSpPr>
          <p:cNvPr id="14" name="Rectangle 13"/>
          <p:cNvSpPr/>
          <p:nvPr/>
        </p:nvSpPr>
        <p:spPr>
          <a:xfrm>
            <a:off x="3795826" y="1988840"/>
            <a:ext cx="2072008"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a:solidFill>
                  <a:prstClr val="black"/>
                </a:solidFill>
              </a:rPr>
              <a:t>Without enough funding in your account</a:t>
            </a:r>
          </a:p>
        </p:txBody>
      </p:sp>
      <p:sp>
        <p:nvSpPr>
          <p:cNvPr id="15" name="Rectangle 14"/>
          <p:cNvSpPr/>
          <p:nvPr/>
        </p:nvSpPr>
        <p:spPr>
          <a:xfrm>
            <a:off x="3836440" y="2973141"/>
            <a:ext cx="2031395" cy="2462213"/>
          </a:xfrm>
          <a:prstGeom prst="rect">
            <a:avLst/>
          </a:prstGeom>
        </p:spPr>
        <p:txBody>
          <a:bodyPr wrap="square">
            <a:spAutoFit/>
          </a:bodyPr>
          <a:lstStyle/>
          <a:p>
            <a:r>
              <a:rPr lang="en-GB" sz="1400" dirty="0">
                <a:solidFill>
                  <a:prstClr val="black"/>
                </a:solidFill>
              </a:rPr>
              <a:t>If you have £0 in your account </a:t>
            </a:r>
            <a:r>
              <a:rPr lang="en-GB" sz="1400" b="1" dirty="0">
                <a:solidFill>
                  <a:prstClr val="black"/>
                </a:solidFill>
              </a:rPr>
              <a:t>we will pay 90% (£4,500) and you will need to pay 10% (£500)</a:t>
            </a:r>
            <a:r>
              <a:rPr lang="en-GB" sz="1400" dirty="0">
                <a:solidFill>
                  <a:prstClr val="black"/>
                </a:solidFill>
              </a:rPr>
              <a:t>.</a:t>
            </a:r>
            <a:r>
              <a:rPr lang="en-GB" sz="1400" dirty="0">
                <a:solidFill>
                  <a:srgbClr val="C00000"/>
                </a:solidFill>
              </a:rPr>
              <a:t> </a:t>
            </a:r>
            <a:endParaRPr lang="en-GB" sz="1400" dirty="0">
              <a:solidFill>
                <a:prstClr val="black"/>
              </a:solidFill>
            </a:endParaRPr>
          </a:p>
          <a:p>
            <a:endParaRPr lang="en-GB" sz="1400" dirty="0">
              <a:solidFill>
                <a:srgbClr val="C00000"/>
              </a:solidFill>
            </a:endParaRPr>
          </a:p>
          <a:p>
            <a:r>
              <a:rPr lang="en-GB" sz="1400" dirty="0">
                <a:solidFill>
                  <a:prstClr val="black"/>
                </a:solidFill>
              </a:rPr>
              <a:t>If you have digital funds available, these will be used first, and then we will </a:t>
            </a:r>
            <a:r>
              <a:rPr lang="en-GB" sz="1400" b="1" dirty="0">
                <a:solidFill>
                  <a:prstClr val="black"/>
                </a:solidFill>
              </a:rPr>
              <a:t>pay 90% of the remaining costs, and you will pay 10%.</a:t>
            </a:r>
            <a:endParaRPr lang="en-GB" sz="1400" dirty="0">
              <a:solidFill>
                <a:prstClr val="black"/>
              </a:solidFill>
            </a:endParaRPr>
          </a:p>
        </p:txBody>
      </p:sp>
      <p:sp>
        <p:nvSpPr>
          <p:cNvPr id="17" name="Rectangle 16"/>
          <p:cNvSpPr/>
          <p:nvPr/>
        </p:nvSpPr>
        <p:spPr>
          <a:xfrm>
            <a:off x="6208769" y="3015781"/>
            <a:ext cx="2145327" cy="2031325"/>
          </a:xfrm>
          <a:prstGeom prst="rect">
            <a:avLst/>
          </a:prstGeom>
        </p:spPr>
        <p:txBody>
          <a:bodyPr wrap="square">
            <a:spAutoFit/>
          </a:bodyPr>
          <a:lstStyle/>
          <a:p>
            <a:r>
              <a:rPr lang="en-GB" sz="1400" b="1" dirty="0">
                <a:solidFill>
                  <a:prstClr val="black"/>
                </a:solidFill>
              </a:rPr>
              <a:t>£6,000</a:t>
            </a:r>
            <a:r>
              <a:rPr lang="en-GB" sz="1400" dirty="0">
                <a:solidFill>
                  <a:prstClr val="black"/>
                </a:solidFill>
              </a:rPr>
              <a:t> </a:t>
            </a:r>
            <a:r>
              <a:rPr lang="en-GB" sz="1400" b="1" dirty="0">
                <a:solidFill>
                  <a:prstClr val="black"/>
                </a:solidFill>
              </a:rPr>
              <a:t>will be deducted from your digital account</a:t>
            </a:r>
            <a:r>
              <a:rPr lang="en-GB" sz="1400" dirty="0">
                <a:solidFill>
                  <a:prstClr val="black"/>
                </a:solidFill>
              </a:rPr>
              <a:t> over the life of the apprenticeship.</a:t>
            </a:r>
          </a:p>
          <a:p>
            <a:pPr marL="342900" indent="-342900">
              <a:buFont typeface="Arial" panose="020B0604020202020204" pitchFamily="34" charset="0"/>
              <a:buChar char="•"/>
            </a:pPr>
            <a:endParaRPr lang="en-GB" sz="1400" dirty="0">
              <a:solidFill>
                <a:prstClr val="black"/>
              </a:solidFill>
            </a:endParaRPr>
          </a:p>
          <a:p>
            <a:r>
              <a:rPr lang="en-GB" sz="1400" b="1" dirty="0">
                <a:solidFill>
                  <a:prstClr val="black"/>
                </a:solidFill>
              </a:rPr>
              <a:t>You will be responsible for paying £1,500.  </a:t>
            </a:r>
            <a:r>
              <a:rPr lang="en-GB" sz="1400" dirty="0">
                <a:solidFill>
                  <a:prstClr val="black"/>
                </a:solidFill>
              </a:rPr>
              <a:t>This payment can’t be made from your digital account</a:t>
            </a:r>
          </a:p>
        </p:txBody>
      </p:sp>
      <p:cxnSp>
        <p:nvCxnSpPr>
          <p:cNvPr id="18" name="Straight Connector 17"/>
          <p:cNvCxnSpPr/>
          <p:nvPr/>
        </p:nvCxnSpPr>
        <p:spPr>
          <a:xfrm>
            <a:off x="8292175" y="3128194"/>
            <a:ext cx="0" cy="3397150"/>
          </a:xfrm>
          <a:prstGeom prst="line">
            <a:avLst/>
          </a:prstGeom>
          <a:ln>
            <a:solidFill>
              <a:srgbClr val="0F243D"/>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45428"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a:solidFill>
                  <a:prstClr val="black"/>
                </a:solidFill>
              </a:rPr>
              <a:t>With enough funding in your account</a:t>
            </a:r>
          </a:p>
        </p:txBody>
      </p:sp>
      <p:sp>
        <p:nvSpPr>
          <p:cNvPr id="20" name="Rectangle 19"/>
          <p:cNvSpPr/>
          <p:nvPr/>
        </p:nvSpPr>
        <p:spPr>
          <a:xfrm>
            <a:off x="8292175" y="1988840"/>
            <a:ext cx="2072008" cy="923330"/>
          </a:xfrm>
          <a:prstGeom prst="rect">
            <a:avLst/>
          </a:prstGeom>
          <a:ln>
            <a:solidFill>
              <a:schemeClr val="accent2">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GB" b="1" dirty="0">
                <a:solidFill>
                  <a:prstClr val="black"/>
                </a:solidFill>
              </a:rPr>
              <a:t>Without enough funding in your account</a:t>
            </a:r>
          </a:p>
        </p:txBody>
      </p:sp>
      <p:sp>
        <p:nvSpPr>
          <p:cNvPr id="21" name="Rectangle 20"/>
          <p:cNvSpPr/>
          <p:nvPr/>
        </p:nvSpPr>
        <p:spPr>
          <a:xfrm>
            <a:off x="8320303" y="3015781"/>
            <a:ext cx="2153928" cy="3323987"/>
          </a:xfrm>
          <a:prstGeom prst="rect">
            <a:avLst/>
          </a:prstGeom>
        </p:spPr>
        <p:txBody>
          <a:bodyPr wrap="square">
            <a:spAutoFit/>
          </a:bodyPr>
          <a:lstStyle/>
          <a:p>
            <a:r>
              <a:rPr lang="en-GB" sz="1400" dirty="0">
                <a:solidFill>
                  <a:prstClr val="black"/>
                </a:solidFill>
              </a:rPr>
              <a:t>If you have £0 in your account </a:t>
            </a:r>
            <a:r>
              <a:rPr lang="en-GB" sz="1400" b="1" dirty="0">
                <a:solidFill>
                  <a:prstClr val="black"/>
                </a:solidFill>
              </a:rPr>
              <a:t>we will pay 90% (£5,400) and you will need to pay 10% (£600).  This is the maximum payable within the limit of the band</a:t>
            </a:r>
            <a:r>
              <a:rPr lang="en-GB" sz="1400" dirty="0">
                <a:solidFill>
                  <a:prstClr val="black"/>
                </a:solidFill>
              </a:rPr>
              <a:t>.</a:t>
            </a:r>
            <a:r>
              <a:rPr lang="en-GB" sz="1400" dirty="0">
                <a:solidFill>
                  <a:srgbClr val="C00000"/>
                </a:solidFill>
              </a:rPr>
              <a:t> </a:t>
            </a:r>
          </a:p>
          <a:p>
            <a:endParaRPr lang="en-GB" sz="1400" b="1" dirty="0">
              <a:solidFill>
                <a:srgbClr val="C00000"/>
              </a:solidFill>
            </a:endParaRPr>
          </a:p>
          <a:p>
            <a:r>
              <a:rPr lang="en-GB" sz="1400" b="1" dirty="0">
                <a:solidFill>
                  <a:prstClr val="black"/>
                </a:solidFill>
              </a:rPr>
              <a:t>You will also be responsible for paying the additional £1,500.  </a:t>
            </a:r>
            <a:r>
              <a:rPr lang="en-GB" sz="1400" dirty="0">
                <a:solidFill>
                  <a:prstClr val="black"/>
                </a:solidFill>
              </a:rPr>
              <a:t>This payment can’t be made from your digital account</a:t>
            </a:r>
          </a:p>
          <a:p>
            <a:endParaRPr lang="en-GB" sz="1400" dirty="0">
              <a:solidFill>
                <a:srgbClr val="C00000"/>
              </a:solidFill>
            </a:endParaRPr>
          </a:p>
          <a:p>
            <a:endParaRPr lang="en-GB" sz="1400" dirty="0">
              <a:solidFill>
                <a:prstClr val="black"/>
              </a:solidFill>
            </a:endParaRPr>
          </a:p>
        </p:txBody>
      </p:sp>
      <p:sp>
        <p:nvSpPr>
          <p:cNvPr id="2" name="Rectangle 1"/>
          <p:cNvSpPr/>
          <p:nvPr/>
        </p:nvSpPr>
        <p:spPr>
          <a:xfrm>
            <a:off x="1619362" y="-1276672"/>
            <a:ext cx="849694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Need to format with headings</a:t>
            </a:r>
          </a:p>
        </p:txBody>
      </p:sp>
    </p:spTree>
    <p:extLst>
      <p:ext uri="{BB962C8B-B14F-4D97-AF65-F5344CB8AC3E}">
        <p14:creationId xmlns:p14="http://schemas.microsoft.com/office/powerpoint/2010/main" val="1004691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600" y="0"/>
            <a:ext cx="9146400" cy="83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03513" y="169476"/>
            <a:ext cx="5323893" cy="523220"/>
          </a:xfrm>
          <a:prstGeom prst="rect">
            <a:avLst/>
          </a:prstGeom>
          <a:noFill/>
        </p:spPr>
        <p:txBody>
          <a:bodyPr wrap="none" rtlCol="0">
            <a:spAutoFit/>
          </a:bodyPr>
          <a:lstStyle/>
          <a:p>
            <a:r>
              <a:rPr lang="en-GB" sz="2800" b="1" dirty="0">
                <a:solidFill>
                  <a:prstClr val="white"/>
                </a:solidFill>
              </a:rPr>
              <a:t>Additional support for apprentices</a:t>
            </a:r>
          </a:p>
        </p:txBody>
      </p:sp>
      <p:sp>
        <p:nvSpPr>
          <p:cNvPr id="2" name="Slide Number Placeholder 1"/>
          <p:cNvSpPr>
            <a:spLocks noGrp="1"/>
          </p:cNvSpPr>
          <p:nvPr>
            <p:ph type="sldNum" sz="quarter" idx="12"/>
          </p:nvPr>
        </p:nvSpPr>
        <p:spPr/>
        <p:txBody>
          <a:bodyPr/>
          <a:lstStyle/>
          <a:p>
            <a:fld id="{148B6853-4C35-4469-A4A9-845EAD63436B}" type="slidenum">
              <a:rPr lang="en-GB" smtClean="0"/>
              <a:t>9</a:t>
            </a:fld>
            <a:endParaRPr lang="en-GB"/>
          </a:p>
        </p:txBody>
      </p:sp>
      <p:sp>
        <p:nvSpPr>
          <p:cNvPr id="6" name="Rounded Rectangle 5"/>
          <p:cNvSpPr/>
          <p:nvPr/>
        </p:nvSpPr>
        <p:spPr>
          <a:xfrm>
            <a:off x="1703512" y="1014888"/>
            <a:ext cx="4248472"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Funding for 16-18 year olds</a:t>
            </a:r>
            <a:endParaRPr lang="en-GB" sz="800" b="1" dirty="0">
              <a:solidFill>
                <a:schemeClr val="tx1"/>
              </a:solidFill>
            </a:endParaRPr>
          </a:p>
          <a:p>
            <a:pPr algn="ctr"/>
            <a:r>
              <a:rPr lang="en-GB" sz="1400" b="1" dirty="0">
                <a:solidFill>
                  <a:schemeClr val="tx1"/>
                </a:solidFill>
              </a:rPr>
              <a:t>Government proposes to pay £1,000 to employers, and a further £1,000 to training providers </a:t>
            </a:r>
            <a:r>
              <a:rPr lang="en-GB" sz="1400" dirty="0">
                <a:solidFill>
                  <a:schemeClr val="tx1"/>
                </a:solidFill>
              </a:rPr>
              <a:t>if they train a 16-18 year old apprentice. </a:t>
            </a:r>
          </a:p>
          <a:p>
            <a:pPr algn="ctr"/>
            <a:endParaRPr lang="en-GB" sz="1400" b="1" dirty="0">
              <a:solidFill>
                <a:schemeClr val="tx1"/>
              </a:solidFill>
            </a:endParaRPr>
          </a:p>
          <a:p>
            <a:pPr algn="ctr"/>
            <a:r>
              <a:rPr lang="en-GB" sz="1400" dirty="0"/>
              <a:t>We propose to help with the extra costs of supporting these individuals so that everyone has the opportunity to benefit from an apprenticeship. </a:t>
            </a:r>
            <a:r>
              <a:rPr lang="en-GB" sz="1400" dirty="0">
                <a:solidFill>
                  <a:schemeClr val="tx1"/>
                </a:solidFill>
              </a:rPr>
              <a:t>Employer funding will be paid through the training provider.  </a:t>
            </a:r>
          </a:p>
          <a:p>
            <a:pPr algn="ctr"/>
            <a:endParaRPr lang="en-GB" sz="800" dirty="0">
              <a:solidFill>
                <a:schemeClr val="tx1"/>
              </a:solidFill>
            </a:endParaRPr>
          </a:p>
        </p:txBody>
      </p:sp>
      <p:sp>
        <p:nvSpPr>
          <p:cNvPr id="12" name="Rounded Rectangle 11"/>
          <p:cNvSpPr/>
          <p:nvPr/>
        </p:nvSpPr>
        <p:spPr>
          <a:xfrm>
            <a:off x="6094800" y="1014888"/>
            <a:ext cx="4393688" cy="24861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b="1" dirty="0">
              <a:solidFill>
                <a:srgbClr val="C00000"/>
              </a:solidFill>
            </a:endParaRPr>
          </a:p>
          <a:p>
            <a:pPr algn="ctr"/>
            <a:r>
              <a:rPr lang="en-GB" b="1" dirty="0">
                <a:solidFill>
                  <a:srgbClr val="C00000"/>
                </a:solidFill>
              </a:rPr>
              <a:t>Disadvantaged young people</a:t>
            </a:r>
            <a:endParaRPr lang="en-GB" sz="1400" b="1" dirty="0">
              <a:solidFill>
                <a:schemeClr val="tx1"/>
              </a:solidFill>
            </a:endParaRPr>
          </a:p>
          <a:p>
            <a:pPr algn="ctr"/>
            <a:r>
              <a:rPr lang="en-GB" sz="1400" b="1" dirty="0">
                <a:solidFill>
                  <a:schemeClr val="tx1"/>
                </a:solidFill>
              </a:rPr>
              <a:t>Government proposes to pay £1,000 to employers, and a further £1,000 to training providers </a:t>
            </a:r>
            <a:r>
              <a:rPr lang="en-GB" sz="1400" dirty="0">
                <a:solidFill>
                  <a:schemeClr val="tx1"/>
                </a:solidFill>
              </a:rPr>
              <a:t>if they train 19-24 year olds leaving care or who have a Local Authority Education and Healthcare plan.</a:t>
            </a:r>
            <a:endParaRPr lang="en-GB" sz="1100" dirty="0">
              <a:solidFill>
                <a:schemeClr val="tx1"/>
              </a:solidFill>
            </a:endParaRPr>
          </a:p>
          <a:p>
            <a:pPr algn="ctr"/>
            <a:endParaRPr lang="en-GB" sz="800" dirty="0">
              <a:solidFill>
                <a:schemeClr val="tx1"/>
              </a:solidFill>
            </a:endParaRPr>
          </a:p>
          <a:p>
            <a:pPr algn="ctr"/>
            <a:r>
              <a:rPr lang="en-GB" sz="1400" dirty="0"/>
              <a:t>We propose to help with the extra costs of supporting these individuals so that everyone has the opportunity to benefit from an apprenticeship. </a:t>
            </a:r>
            <a:r>
              <a:rPr lang="en-GB" sz="1400" dirty="0">
                <a:solidFill>
                  <a:schemeClr val="tx1"/>
                </a:solidFill>
              </a:rPr>
              <a:t>Employer funding will be paid through the training provider.  </a:t>
            </a:r>
          </a:p>
          <a:p>
            <a:pPr algn="ctr"/>
            <a:endParaRPr lang="en-GB" sz="1400" dirty="0">
              <a:solidFill>
                <a:schemeClr val="tx1"/>
              </a:solidFill>
            </a:endParaRPr>
          </a:p>
        </p:txBody>
      </p:sp>
      <p:sp>
        <p:nvSpPr>
          <p:cNvPr id="14" name="Rounded Rectangle 13"/>
          <p:cNvSpPr/>
          <p:nvPr/>
        </p:nvSpPr>
        <p:spPr>
          <a:xfrm>
            <a:off x="1734380" y="3713529"/>
            <a:ext cx="4248472" cy="26677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Funding for additional learning support</a:t>
            </a:r>
          </a:p>
          <a:p>
            <a:pPr algn="ctr"/>
            <a:r>
              <a:rPr lang="en-GB" sz="1400" dirty="0"/>
              <a:t>This is the extra amount that we propose to pay to the training provider where an apprentice requires additional learning support as a result of conditions such as dyslexia, learning difficulties or disabilities. We propose to </a:t>
            </a:r>
            <a:r>
              <a:rPr lang="en-GB" sz="1400" b="1" dirty="0"/>
              <a:t>pay training providers up to</a:t>
            </a:r>
            <a:r>
              <a:rPr lang="en-GB" sz="1400" dirty="0"/>
              <a:t> </a:t>
            </a:r>
            <a:r>
              <a:rPr lang="en-GB" sz="1400" b="1" dirty="0"/>
              <a:t>£150 a month </a:t>
            </a:r>
            <a:r>
              <a:rPr lang="en-GB" sz="1400" dirty="0"/>
              <a:t>to support these learners, plus additional costs based on evidenced need. This is a continuation of the current system.</a:t>
            </a:r>
            <a:endParaRPr lang="en-GB" b="1" dirty="0">
              <a:solidFill>
                <a:schemeClr val="tx1"/>
              </a:solidFill>
            </a:endParaRPr>
          </a:p>
        </p:txBody>
      </p:sp>
      <p:sp>
        <p:nvSpPr>
          <p:cNvPr id="15" name="Rounded Rectangle 14"/>
          <p:cNvSpPr/>
          <p:nvPr/>
        </p:nvSpPr>
        <p:spPr>
          <a:xfrm>
            <a:off x="6114770" y="3717032"/>
            <a:ext cx="4373718" cy="26642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solidFill>
                  <a:srgbClr val="C00000"/>
                </a:solidFill>
              </a:rPr>
              <a:t>Funding for English and Maths training </a:t>
            </a:r>
          </a:p>
          <a:p>
            <a:pPr algn="ctr"/>
            <a:r>
              <a:rPr lang="en-GB" sz="1400" dirty="0"/>
              <a:t>The government is committed to helping apprentices gain the minimum standard of Level 2 in English and maths.   </a:t>
            </a:r>
          </a:p>
          <a:p>
            <a:pPr algn="ctr"/>
            <a:r>
              <a:rPr lang="en-GB" sz="1400" dirty="0">
                <a:solidFill>
                  <a:schemeClr val="tx1"/>
                </a:solidFill>
              </a:rPr>
              <a:t>When employers agree with their training provider that their apprentice needs training to meet the minimum standards in English and maths w</a:t>
            </a:r>
            <a:r>
              <a:rPr lang="en-GB" sz="1400" dirty="0"/>
              <a:t>e propose to </a:t>
            </a:r>
            <a:r>
              <a:rPr lang="en-GB" sz="1400" b="1" dirty="0"/>
              <a:t>pay training providers £471 </a:t>
            </a:r>
            <a:r>
              <a:rPr lang="en-GB" sz="1400" dirty="0"/>
              <a:t>for each of these qualifications (Level 1 and 2).</a:t>
            </a:r>
          </a:p>
          <a:p>
            <a:pPr algn="ctr"/>
            <a:r>
              <a:rPr lang="en-GB" sz="1400" dirty="0"/>
              <a:t> This will come direct from the government and will not be deducted from an employer’s digital account.</a:t>
            </a:r>
            <a:endParaRPr lang="en-GB" sz="1400" dirty="0">
              <a:solidFill>
                <a:schemeClr val="tx1"/>
              </a:solidFill>
            </a:endParaRPr>
          </a:p>
          <a:p>
            <a:pPr algn="ctr"/>
            <a:endParaRPr lang="en-GB" sz="800" dirty="0">
              <a:solidFill>
                <a:schemeClr val="tx1"/>
              </a:solidFill>
            </a:endParaRPr>
          </a:p>
        </p:txBody>
      </p:sp>
    </p:spTree>
    <p:extLst>
      <p:ext uri="{BB962C8B-B14F-4D97-AF65-F5344CB8AC3E}">
        <p14:creationId xmlns:p14="http://schemas.microsoft.com/office/powerpoint/2010/main" val="654545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CACBDB9DD3F045A56713F6AC68BEA9" ma:contentTypeVersion="0" ma:contentTypeDescription="Create a new document." ma:contentTypeScope="" ma:versionID="639e26654fc8321cf36010ce3269dae6">
  <xsd:schema xmlns:xsd="http://www.w3.org/2001/XMLSchema" xmlns:xs="http://www.w3.org/2001/XMLSchema" xmlns:p="http://schemas.microsoft.com/office/2006/metadata/properties" targetNamespace="http://schemas.microsoft.com/office/2006/metadata/properties" ma:root="true" ma:fieldsID="c95554ae062f117152ebf59ce32d18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06ACB5-8608-4FD4-B6D8-578744644671}">
  <ds:schemaRefs>
    <ds:schemaRef ds:uri="http://schemas.microsoft.com/sharepoint/v3/contenttype/forms"/>
  </ds:schemaRefs>
</ds:datastoreItem>
</file>

<file path=customXml/itemProps2.xml><?xml version="1.0" encoding="utf-8"?>
<ds:datastoreItem xmlns:ds="http://schemas.openxmlformats.org/officeDocument/2006/customXml" ds:itemID="{1578A3EC-491F-4C34-8AD7-45C3AFE7AF60}">
  <ds:schemaRefs>
    <ds:schemaRef ds:uri="http://purl.org/dc/dcmitype/"/>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DA836E4-3E50-4C31-B6B5-6619DCA7F0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2141</Words>
  <Application>Microsoft Office PowerPoint</Application>
  <PresentationFormat>Custom</PresentationFormat>
  <Paragraphs>180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Nicky Martin</dc:creator>
  <cp:lastModifiedBy>Raeleen</cp:lastModifiedBy>
  <cp:revision>2</cp:revision>
  <dcterms:created xsi:type="dcterms:W3CDTF">2016-08-12T09:54:29Z</dcterms:created>
  <dcterms:modified xsi:type="dcterms:W3CDTF">2016-08-14T08:42:43Z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0x010100E3CACBDB9DD3F045A56713F6AC68BEA9</vt:lpwstr>
  </property>
</Properties>
</file>